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C8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248" y="114"/>
      </p:cViewPr>
      <p:guideLst>
        <p:guide orient="horz" pos="2160"/>
        <p:guide pos="3120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A2C5-527A-48BC-BA91-2ABD1585690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3C30-3E4B-42EC-85F9-562F3DB0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49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6D50-F915-48B8-8F2F-B10DF3F983F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043E-8885-46CF-B5F0-29C3179B5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97D-411E-4AFB-BDAC-CCC9D5CE694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4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6D5-65F6-4F3B-BCB4-B655CED9343C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897C-46B6-43CD-B3C1-00423A8D428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9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389493" y="610178"/>
            <a:ext cx="9010001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89493" y="149102"/>
            <a:ext cx="8543925" cy="61560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78522" y="224034"/>
            <a:ext cx="2228850" cy="365125"/>
          </a:xfrm>
        </p:spPr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63564"/>
            <a:ext cx="8426912" cy="5655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3639" y="205124"/>
            <a:ext cx="324000" cy="32403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93362" y="610178"/>
            <a:ext cx="9524277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188640"/>
            <a:ext cx="937982" cy="3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3ABF-9CDD-458B-93CA-9DB51FFCABFA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9B19-0AE8-4EB6-A7ED-75FE483836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0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57F3-5888-4F50-AD2A-FE0EF6715F2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54BC-ACE9-44A7-95E5-A053451755A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EDE5-B996-4537-98A2-A48B22306CC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4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E14A-6912-4BFF-BA43-0704B17D0FF1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0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F06-7471-409C-85E1-DA7873354E7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7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14FB-A59E-43C3-8577-EC1D7300DE9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648" r="56465" b="66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76937" y="3068960"/>
            <a:ext cx="4968552" cy="115212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400" dirty="0"/>
              <a:t>ウルトラファインバブル（</a:t>
            </a:r>
            <a:r>
              <a:rPr lang="en-US" altLang="ja-JP" sz="2400" dirty="0"/>
              <a:t>UFB</a:t>
            </a:r>
            <a:r>
              <a:rPr lang="ja-JP" altLang="en-US" sz="2400" dirty="0"/>
              <a:t>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活用のご提案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435725" y="3129342"/>
            <a:ext cx="468052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93" y="2492896"/>
            <a:ext cx="2202816" cy="4806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769424" y="188640"/>
            <a:ext cx="100811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</a:rPr>
              <a:t>2020.12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6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でできること</a:t>
            </a:r>
            <a:endParaRPr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33712" y="1410821"/>
            <a:ext cx="4421720" cy="252223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</a:rPr>
              <a:t>洗浄・清掃</a:t>
            </a:r>
            <a:endParaRPr lang="en-US" altLang="ja-JP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水だけ </a:t>
            </a:r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で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効率的</a:t>
            </a:r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に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汚れ</a:t>
            </a:r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が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落とせる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5232406" y="1412775"/>
            <a:ext cx="4426138" cy="25202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1"/>
                </a:solidFill>
              </a:rPr>
              <a:t>尿石除去</a:t>
            </a:r>
            <a:endParaRPr lang="en-US" altLang="ja-JP" sz="1600" dirty="0">
              <a:solidFill>
                <a:schemeClr val="accent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1"/>
                </a:solidFill>
              </a:rPr>
              <a:t>水だけ </a:t>
            </a:r>
            <a:r>
              <a:rPr lang="ja-JP" altLang="en-US" sz="1600" b="1" dirty="0">
                <a:solidFill>
                  <a:schemeClr val="accent1"/>
                </a:solidFill>
              </a:rPr>
              <a:t>で</a:t>
            </a:r>
            <a:r>
              <a:rPr lang="ja-JP" altLang="en-US" sz="2000" b="1" dirty="0">
                <a:solidFill>
                  <a:schemeClr val="accent1"/>
                </a:solidFill>
              </a:rPr>
              <a:t>尿石詰まり</a:t>
            </a:r>
            <a:r>
              <a:rPr lang="ja-JP" altLang="en-US" sz="1600" b="1" dirty="0">
                <a:solidFill>
                  <a:schemeClr val="accent1"/>
                </a:solidFill>
              </a:rPr>
              <a:t>を</a:t>
            </a:r>
            <a:r>
              <a:rPr lang="ja-JP" altLang="en-US" sz="2000" b="1" dirty="0">
                <a:solidFill>
                  <a:schemeClr val="accent1"/>
                </a:solidFill>
              </a:rPr>
              <a:t>解消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33711" y="4149080"/>
            <a:ext cx="9424833" cy="247307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4"/>
                </a:solidFill>
              </a:rPr>
              <a:t>除菌・消臭</a:t>
            </a:r>
            <a:endParaRPr lang="en-US" altLang="ja-JP" sz="1600" dirty="0">
              <a:solidFill>
                <a:schemeClr val="accent4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4"/>
                </a:solidFill>
              </a:rPr>
              <a:t>水だけ </a:t>
            </a:r>
            <a:r>
              <a:rPr lang="ja-JP" altLang="en-US" sz="1600" b="1" dirty="0">
                <a:solidFill>
                  <a:schemeClr val="accent4"/>
                </a:solidFill>
              </a:rPr>
              <a:t>で</a:t>
            </a:r>
            <a:r>
              <a:rPr lang="ja-JP" altLang="en-US" sz="2000" b="1" dirty="0">
                <a:solidFill>
                  <a:schemeClr val="accent4"/>
                </a:solidFill>
              </a:rPr>
              <a:t>菌</a:t>
            </a:r>
            <a:r>
              <a:rPr lang="ja-JP" altLang="en-US" sz="1600" b="1" dirty="0">
                <a:solidFill>
                  <a:schemeClr val="accent4"/>
                </a:solidFill>
              </a:rPr>
              <a:t>を</a:t>
            </a:r>
            <a:r>
              <a:rPr lang="ja-JP" altLang="en-US" sz="2000" b="1" dirty="0">
                <a:solidFill>
                  <a:schemeClr val="accent4"/>
                </a:solidFill>
              </a:rPr>
              <a:t>破壊</a:t>
            </a:r>
            <a:r>
              <a:rPr lang="ja-JP" altLang="en-US" sz="1600" b="1" dirty="0">
                <a:solidFill>
                  <a:schemeClr val="accent4"/>
                </a:solidFill>
              </a:rPr>
              <a:t>、</a:t>
            </a:r>
            <a:r>
              <a:rPr lang="ja-JP" altLang="en-US" sz="2000" b="1" dirty="0">
                <a:solidFill>
                  <a:schemeClr val="accent4"/>
                </a:solidFill>
              </a:rPr>
              <a:t>臭い</a:t>
            </a:r>
            <a:r>
              <a:rPr lang="ja-JP" altLang="en-US" sz="1600" b="1" dirty="0">
                <a:solidFill>
                  <a:schemeClr val="accent4"/>
                </a:solidFill>
              </a:rPr>
              <a:t>も</a:t>
            </a:r>
            <a:r>
              <a:rPr lang="ja-JP" altLang="en-US" sz="2000" b="1" dirty="0">
                <a:solidFill>
                  <a:schemeClr val="accent4"/>
                </a:solidFill>
              </a:rPr>
              <a:t>軽減</a:t>
            </a:r>
          </a:p>
        </p:txBody>
      </p:sp>
      <p:pic>
        <p:nvPicPr>
          <p:cNvPr id="40" name="図 39" descr="タイル張りのバスルーム&#10;&#10;自動的に生成された説明">
            <a:extLst>
              <a:ext uri="{FF2B5EF4-FFF2-40B4-BE49-F238E27FC236}">
                <a16:creationId xmlns:a16="http://schemas.microsoft.com/office/drawing/2014/main" id="{2D15A165-082C-456D-825A-032FBD35F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7" t="16691" r="3042" b="2947"/>
          <a:stretch/>
        </p:blipFill>
        <p:spPr>
          <a:xfrm>
            <a:off x="7258513" y="2545679"/>
            <a:ext cx="1338084" cy="1070467"/>
          </a:xfrm>
          <a:prstGeom prst="rect">
            <a:avLst/>
          </a:prstGeom>
        </p:spPr>
      </p:pic>
      <p:sp>
        <p:nvSpPr>
          <p:cNvPr id="41" name="左矢印吹き出し 40"/>
          <p:cNvSpPr/>
          <p:nvPr/>
        </p:nvSpPr>
        <p:spPr>
          <a:xfrm>
            <a:off x="8554270" y="2662211"/>
            <a:ext cx="97438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臭気の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軽減にも</a:t>
            </a:r>
          </a:p>
        </p:txBody>
      </p:sp>
      <p:sp>
        <p:nvSpPr>
          <p:cNvPr id="42" name="左矢印吹き出し 41"/>
          <p:cNvSpPr/>
          <p:nvPr/>
        </p:nvSpPr>
        <p:spPr>
          <a:xfrm flipH="1">
            <a:off x="5391181" y="2670864"/>
            <a:ext cx="1889880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27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便器の流し水に</a:t>
            </a:r>
            <a:r>
              <a:rPr lang="en-US" altLang="ja-JP" sz="1200" dirty="0">
                <a:solidFill>
                  <a:schemeClr val="tx1"/>
                </a:solidFill>
              </a:rPr>
              <a:t>UFB</a:t>
            </a:r>
            <a:r>
              <a:rPr lang="ja-JP" altLang="en-US" sz="1200" dirty="0">
                <a:solidFill>
                  <a:schemeClr val="tx1"/>
                </a:solidFill>
              </a:rPr>
              <a:t>を日々使用すること</a:t>
            </a:r>
            <a:r>
              <a:rPr lang="ja-JP" altLang="en-US" sz="1200" dirty="0" smtClean="0">
                <a:solidFill>
                  <a:schemeClr val="tx1"/>
                </a:solidFill>
              </a:rPr>
              <a:t>で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尿</a:t>
            </a:r>
            <a:r>
              <a:rPr lang="ja-JP" altLang="en-US" sz="1200" b="1" dirty="0">
                <a:solidFill>
                  <a:schemeClr val="tx1"/>
                </a:solidFill>
              </a:rPr>
              <a:t>石</a:t>
            </a:r>
            <a:r>
              <a:rPr lang="ja-JP" altLang="en-US" sz="1200" dirty="0">
                <a:solidFill>
                  <a:schemeClr val="tx1"/>
                </a:solidFill>
              </a:rPr>
              <a:t>を</a:t>
            </a:r>
            <a:r>
              <a:rPr lang="ja-JP" altLang="en-US" sz="1200" b="1" dirty="0">
                <a:solidFill>
                  <a:schemeClr val="tx1"/>
                </a:solidFill>
              </a:rPr>
              <a:t>除去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r="919"/>
          <a:stretch/>
        </p:blipFill>
        <p:spPr>
          <a:xfrm>
            <a:off x="1363431" y="5381794"/>
            <a:ext cx="1338083" cy="1070466"/>
          </a:xfrm>
          <a:prstGeom prst="rect">
            <a:avLst/>
          </a:prstGeom>
        </p:spPr>
      </p:pic>
      <p:sp>
        <p:nvSpPr>
          <p:cNvPr id="45" name="左矢印吹き出し 44"/>
          <p:cNvSpPr/>
          <p:nvPr/>
        </p:nvSpPr>
        <p:spPr>
          <a:xfrm>
            <a:off x="2638296" y="5514900"/>
            <a:ext cx="1748783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不特定多数の人</a:t>
            </a:r>
            <a:r>
              <a:rPr lang="ja-JP" altLang="en-US" sz="1200" dirty="0" smtClean="0">
                <a:solidFill>
                  <a:schemeClr val="tx1"/>
                </a:solidFill>
              </a:rPr>
              <a:t>が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触る</a:t>
            </a:r>
            <a:r>
              <a:rPr lang="ja-JP" altLang="en-US" sz="1200" dirty="0">
                <a:solidFill>
                  <a:schemeClr val="tx1"/>
                </a:solidFill>
              </a:rPr>
              <a:t>ドアノブ</a:t>
            </a:r>
            <a:r>
              <a:rPr lang="ja-JP" altLang="en-US" sz="1200" dirty="0" smtClean="0">
                <a:solidFill>
                  <a:schemeClr val="tx1"/>
                </a:solidFill>
              </a:rPr>
              <a:t>やエレベーターボタン</a:t>
            </a:r>
            <a:r>
              <a:rPr lang="ja-JP" altLang="en-US" sz="1200" dirty="0">
                <a:solidFill>
                  <a:schemeClr val="tx1"/>
                </a:solidFill>
              </a:rPr>
              <a:t>等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781409" y="153326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洗浄・清掃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782312" y="153326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尿石除去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287568" y="4321928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除菌・消臭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51728" y="827420"/>
            <a:ext cx="72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を導入することによって得られる効果は主に次の</a:t>
            </a:r>
            <a:r>
              <a:rPr lang="en-US" altLang="ja-JP" dirty="0"/>
              <a:t>3</a:t>
            </a:r>
            <a:r>
              <a:rPr lang="ja-JP" altLang="en-US" dirty="0"/>
              <a:t>つ</a:t>
            </a:r>
            <a:endParaRPr lang="en-US" altLang="ja-JP" dirty="0"/>
          </a:p>
        </p:txBody>
      </p:sp>
      <p:sp>
        <p:nvSpPr>
          <p:cNvPr id="50" name="楕円 49"/>
          <p:cNvSpPr/>
          <p:nvPr/>
        </p:nvSpPr>
        <p:spPr>
          <a:xfrm>
            <a:off x="490380" y="1891647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楕円 50"/>
          <p:cNvSpPr/>
          <p:nvPr/>
        </p:nvSpPr>
        <p:spPr>
          <a:xfrm>
            <a:off x="5848854" y="1891171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3166872" y="4627476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3541" r="60902" b="50426"/>
          <a:stretch/>
        </p:blipFill>
        <p:spPr>
          <a:xfrm>
            <a:off x="346147" y="2545541"/>
            <a:ext cx="1338255" cy="10706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32791" r="27308" b="387"/>
          <a:stretch/>
        </p:blipFill>
        <p:spPr>
          <a:xfrm>
            <a:off x="3210002" y="2545542"/>
            <a:ext cx="1338255" cy="1070604"/>
          </a:xfrm>
          <a:prstGeom prst="rect">
            <a:avLst/>
          </a:prstGeom>
        </p:spPr>
      </p:pic>
      <p:sp>
        <p:nvSpPr>
          <p:cNvPr id="54" name="左矢印吹き出し 53"/>
          <p:cNvSpPr/>
          <p:nvPr/>
        </p:nvSpPr>
        <p:spPr>
          <a:xfrm flipH="1">
            <a:off x="1749163" y="3099881"/>
            <a:ext cx="1502172" cy="512230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48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常に清潔さを保ちたい場所の清掃に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/>
        </p:blipFill>
        <p:spPr>
          <a:xfrm>
            <a:off x="346319" y="5033243"/>
            <a:ext cx="1338083" cy="10704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4695"/>
          <a:stretch/>
        </p:blipFill>
        <p:spPr>
          <a:xfrm>
            <a:off x="7167525" y="5386107"/>
            <a:ext cx="1332692" cy="1066154"/>
          </a:xfrm>
          <a:prstGeom prst="rect">
            <a:avLst/>
          </a:prstGeom>
        </p:spPr>
      </p:pic>
      <p:sp>
        <p:nvSpPr>
          <p:cNvPr id="37" name="左矢印吹き出し 36"/>
          <p:cNvSpPr/>
          <p:nvPr/>
        </p:nvSpPr>
        <p:spPr>
          <a:xfrm>
            <a:off x="1643761" y="2545541"/>
            <a:ext cx="1502172" cy="512230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48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雨風にさらされた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窓や外壁の汚れ</a:t>
            </a:r>
            <a:r>
              <a:rPr lang="ja-JP" altLang="en-US" sz="1200" dirty="0">
                <a:solidFill>
                  <a:schemeClr val="tx1"/>
                </a:solidFill>
              </a:rPr>
              <a:t>に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11051"/>
          <a:stretch/>
        </p:blipFill>
        <p:spPr>
          <a:xfrm>
            <a:off x="4548257" y="5381794"/>
            <a:ext cx="1338083" cy="1070466"/>
          </a:xfrm>
          <a:prstGeom prst="rect">
            <a:avLst/>
          </a:prstGeom>
        </p:spPr>
      </p:pic>
      <p:sp>
        <p:nvSpPr>
          <p:cNvPr id="60" name="左矢印吹き出し 59"/>
          <p:cNvSpPr/>
          <p:nvPr/>
        </p:nvSpPr>
        <p:spPr>
          <a:xfrm>
            <a:off x="5829442" y="5514900"/>
            <a:ext cx="1211538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こまめに除菌が必要なデスク周り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61" name="左矢印吹き出し 60"/>
          <p:cNvSpPr/>
          <p:nvPr/>
        </p:nvSpPr>
        <p:spPr>
          <a:xfrm>
            <a:off x="8452764" y="5514900"/>
            <a:ext cx="1075892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臭いが</a:t>
            </a:r>
            <a:r>
              <a:rPr lang="ja-JP" altLang="en-US" sz="1200" dirty="0" smtClean="0">
                <a:solidFill>
                  <a:schemeClr val="tx1"/>
                </a:solidFill>
              </a:rPr>
              <a:t>こもりやすい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喫煙室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の導入方法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5461" y="827420"/>
            <a:ext cx="871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の導入方法は主に次の</a:t>
            </a:r>
            <a:r>
              <a:rPr lang="en-US" altLang="ja-JP" dirty="0"/>
              <a:t>3</a:t>
            </a:r>
            <a:r>
              <a:rPr lang="ja-JP" altLang="en-US" dirty="0"/>
              <a:t>通り</a:t>
            </a:r>
            <a:r>
              <a:rPr lang="ja-JP" altLang="en-US" sz="1100" dirty="0"/>
              <a:t>（お打合せ・現調を踏まえ、最適な方法をご提案致します）</a:t>
            </a:r>
            <a:endParaRPr lang="en-US" altLang="ja-JP" sz="1100" dirty="0"/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0" t="3562" r="7614" b="13029"/>
          <a:stretch/>
        </p:blipFill>
        <p:spPr>
          <a:xfrm rot="120000">
            <a:off x="2707565" y="4307369"/>
            <a:ext cx="2122609" cy="2122609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278518" y="3726532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 smtClean="0"/>
              <a:t>ポータブルタイプ</a:t>
            </a:r>
            <a:r>
              <a:rPr lang="ja-JP" altLang="en-US" sz="1100" dirty="0" smtClean="0"/>
              <a:t>（背負い式・キャリー式）</a:t>
            </a:r>
            <a:endParaRPr lang="ja-JP" altLang="en-US" sz="11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78517" y="1389296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蛇口直結型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78518" y="4260433"/>
            <a:ext cx="30545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バッテリー式で自由に持ち運び可能。</a:t>
            </a:r>
            <a:endParaRPr lang="en-US" altLang="ja-JP" sz="1050" dirty="0"/>
          </a:p>
          <a:p>
            <a:r>
              <a:rPr lang="ja-JP" altLang="en-US" sz="1050" dirty="0"/>
              <a:t>広いスペースの除菌や清掃用途で</a:t>
            </a:r>
            <a:endParaRPr lang="en-US" altLang="ja-JP" sz="1050" dirty="0"/>
          </a:p>
          <a:p>
            <a:r>
              <a:rPr lang="ja-JP" altLang="en-US" sz="1050" dirty="0"/>
              <a:t>幅広く活用したい場合に適する。</a:t>
            </a:r>
            <a:endParaRPr lang="en-US" altLang="ja-JP" sz="105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78517" y="1864781"/>
            <a:ext cx="3231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蛇口から直結して使用</a:t>
            </a:r>
            <a:r>
              <a:rPr lang="ja-JP" altLang="en-US" sz="1050" dirty="0" smtClean="0"/>
              <a:t>。施工</a:t>
            </a:r>
            <a:r>
              <a:rPr lang="ja-JP" altLang="en-US" sz="1050" dirty="0"/>
              <a:t>が</a:t>
            </a:r>
            <a:r>
              <a:rPr lang="ja-JP" altLang="en-US" sz="1050" dirty="0" smtClean="0"/>
              <a:t>出来ない</a:t>
            </a:r>
            <a:r>
              <a:rPr lang="ja-JP" altLang="en-US" sz="1050" dirty="0"/>
              <a:t>場合</a:t>
            </a:r>
            <a:r>
              <a:rPr lang="ja-JP" altLang="en-US" sz="1050" dirty="0" smtClean="0"/>
              <a:t>、</a:t>
            </a:r>
            <a:endParaRPr lang="en-US" altLang="ja-JP" sz="1050" dirty="0" smtClean="0"/>
          </a:p>
          <a:p>
            <a:r>
              <a:rPr lang="ja-JP" altLang="en-US" sz="1050" dirty="0" smtClean="0"/>
              <a:t>普段</a:t>
            </a:r>
            <a:r>
              <a:rPr lang="ja-JP" altLang="en-US" sz="1050" dirty="0"/>
              <a:t>からホースを使って清掃している場合に</a:t>
            </a:r>
            <a:r>
              <a:rPr lang="ja-JP" altLang="en-US" sz="1050" dirty="0" smtClean="0"/>
              <a:t>適する。</a:t>
            </a:r>
            <a:endParaRPr lang="en-US" altLang="ja-JP" sz="105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78518" y="4837514"/>
            <a:ext cx="2776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タンク容量</a:t>
            </a:r>
            <a:r>
              <a:rPr lang="en-US" altLang="ja-JP" sz="1000" dirty="0"/>
              <a:t>15ℓ</a:t>
            </a:r>
            <a:r>
              <a:rPr lang="ja-JP" altLang="en-US" sz="1000" dirty="0"/>
              <a:t>／</a:t>
            </a:r>
            <a:r>
              <a:rPr lang="en-US" altLang="ja-JP" sz="1000" dirty="0"/>
              <a:t>290×390×570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78517" y="2302998"/>
            <a:ext cx="252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100V</a:t>
            </a:r>
            <a:r>
              <a:rPr lang="ja-JP" altLang="en-US" sz="1000" dirty="0"/>
              <a:t>電源使用／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cxnSp>
        <p:nvCxnSpPr>
          <p:cNvPr id="90" name="直線コネクタ 89"/>
          <p:cNvCxnSpPr/>
          <p:nvPr/>
        </p:nvCxnSpPr>
        <p:spPr>
          <a:xfrm>
            <a:off x="4953000" y="1389296"/>
            <a:ext cx="0" cy="524522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H="1">
            <a:off x="200476" y="3642004"/>
            <a:ext cx="463777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35" y="2574418"/>
            <a:ext cx="2268529" cy="1050105"/>
          </a:xfrm>
          <a:prstGeom prst="rect">
            <a:avLst/>
          </a:prstGeom>
        </p:spPr>
      </p:pic>
      <p:pic>
        <p:nvPicPr>
          <p:cNvPr id="93" name="図 92" descr="人, 立つ, 少し, 小さい が含まれている画像&#10;&#10;自動的に生成された説明">
            <a:extLst>
              <a:ext uri="{FF2B5EF4-FFF2-40B4-BE49-F238E27FC236}">
                <a16:creationId xmlns:a16="http://schemas.microsoft.com/office/drawing/2014/main" id="{14D6736E-F860-4241-BDA4-6DC0757AE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8518" y="5248859"/>
            <a:ext cx="2321229" cy="1169754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278518" y="5305405"/>
            <a:ext cx="903002" cy="230832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使用イメージ</a:t>
            </a:r>
            <a:endParaRPr lang="en-US" altLang="ja-JP" sz="9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974868" y="2918336"/>
            <a:ext cx="695840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102341" y="1389296"/>
            <a:ext cx="4466961" cy="432001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配管バイパス型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097016" y="1864781"/>
            <a:ext cx="28309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給水配管に</a:t>
            </a:r>
            <a:r>
              <a:rPr lang="ja-JP" altLang="en-US" sz="1050" dirty="0" smtClean="0"/>
              <a:t>バイパス方式で接続（施工が必要）。</a:t>
            </a:r>
            <a:endParaRPr lang="en-US" altLang="ja-JP" sz="1050" dirty="0" smtClean="0"/>
          </a:p>
          <a:p>
            <a:r>
              <a:rPr lang="ja-JP" altLang="en-US" sz="1050" dirty="0" smtClean="0"/>
              <a:t>流し水が</a:t>
            </a:r>
            <a:r>
              <a:rPr lang="en-US" altLang="ja-JP" sz="1050" dirty="0"/>
              <a:t>UFB</a:t>
            </a:r>
            <a:r>
              <a:rPr lang="ja-JP" altLang="en-US" sz="1050" dirty="0"/>
              <a:t>水となり常時効果</a:t>
            </a:r>
            <a:r>
              <a:rPr lang="ja-JP" altLang="en-US" sz="1050" dirty="0" smtClean="0"/>
              <a:t>を発揮する。導入後の負担をかけたくない場合に適する。</a:t>
            </a:r>
            <a:endParaRPr lang="en-US" altLang="ja-JP" sz="105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107437" y="2474243"/>
            <a:ext cx="2522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１００</a:t>
            </a:r>
            <a:r>
              <a:rPr lang="en-US" altLang="ja-JP" sz="1000" dirty="0"/>
              <a:t>V</a:t>
            </a:r>
            <a:r>
              <a:rPr lang="ja-JP" altLang="en-US" sz="1000" dirty="0"/>
              <a:t>電源</a:t>
            </a:r>
            <a:r>
              <a:rPr lang="ja-JP" altLang="en-US" sz="1000" dirty="0" smtClean="0"/>
              <a:t>使用</a:t>
            </a:r>
            <a:r>
              <a:rPr lang="ja-JP" altLang="en-US" sz="1000" dirty="0" smtClean="0"/>
              <a:t>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60" y="4013606"/>
            <a:ext cx="4237141" cy="672588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288" y="2903615"/>
            <a:ext cx="2768587" cy="1111946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5185862" y="2948727"/>
            <a:ext cx="697251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107436" y="4837516"/>
            <a:ext cx="4461865" cy="1581098"/>
          </a:xfrm>
          <a:prstGeom prst="roundRect">
            <a:avLst>
              <a:gd name="adj" fmla="val 11738"/>
            </a:avLst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電源不要のポンプレスタイプもラインアップ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現在開発中</a:t>
            </a:r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189022" y="5933925"/>
            <a:ext cx="2489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電源不使用／</a:t>
            </a:r>
            <a:r>
              <a:rPr lang="en-US" altLang="ja-JP" sz="800" dirty="0">
                <a:latin typeface="+mn-ea"/>
              </a:rPr>
              <a:t>250×40×180</a:t>
            </a:r>
            <a:r>
              <a:rPr lang="ja-JP" altLang="en-US" sz="800" dirty="0">
                <a:latin typeface="+mn-ea"/>
              </a:rPr>
              <a:t>㎜ </a:t>
            </a:r>
            <a:endParaRPr lang="en-US" altLang="ja-JP" sz="800" dirty="0">
              <a:latin typeface="+mn-ea"/>
            </a:endParaRPr>
          </a:p>
          <a:p>
            <a:r>
              <a:rPr lang="en-US" altLang="ja-JP" sz="700" dirty="0" smtClean="0">
                <a:latin typeface="+mn-ea"/>
              </a:rPr>
              <a:t>※</a:t>
            </a:r>
            <a:r>
              <a:rPr lang="ja-JP" altLang="en-US" sz="700" dirty="0" smtClean="0">
                <a:latin typeface="+mn-ea"/>
              </a:rPr>
              <a:t>現在開発中の為、サイズは現状想定となります</a:t>
            </a:r>
            <a:endParaRPr lang="en-US" altLang="ja-JP" sz="700" dirty="0">
              <a:latin typeface="+mn-e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189022" y="5200411"/>
            <a:ext cx="252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給水配管に取付（施工が必要）。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ポンプ設置が困難な場合に推奨。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水道圧・水流のみで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を発生させる。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泡数はポンプに比べ少ないが、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効果発揮には問題なし。</a:t>
            </a:r>
            <a:endParaRPr lang="en-US" altLang="ja-JP" sz="800" dirty="0">
              <a:latin typeface="+mn-ea"/>
            </a:endParaRPr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/>
          <a:stretch/>
        </p:blipFill>
        <p:spPr>
          <a:xfrm>
            <a:off x="8193360" y="5178405"/>
            <a:ext cx="1222917" cy="1136370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1993"/>
          <a:stretch/>
        </p:blipFill>
        <p:spPr>
          <a:xfrm>
            <a:off x="7259221" y="5628065"/>
            <a:ext cx="686398" cy="686398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7584766" y="5254003"/>
            <a:ext cx="923236" cy="215444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取付イメージ</a:t>
            </a:r>
            <a:endParaRPr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8" name="図 10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777" y="1506945"/>
            <a:ext cx="1356524" cy="918935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656" y="1506945"/>
            <a:ext cx="1356524" cy="9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活用展開例（オフィスビルの例）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49" y="2072494"/>
            <a:ext cx="4712123" cy="2984344"/>
          </a:xfrm>
          <a:prstGeom prst="rect">
            <a:avLst/>
          </a:prstGeom>
        </p:spPr>
      </p:pic>
      <p:pic>
        <p:nvPicPr>
          <p:cNvPr id="3080" name="Picture 8" descr="ミニチュアのオフィスビル イラスト素材 [ 2943227 ] - フォトライブラリー photolibra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2790" r="15125" b="12790"/>
          <a:stretch/>
        </p:blipFill>
        <p:spPr bwMode="auto">
          <a:xfrm flipH="1">
            <a:off x="2575033" y="1013690"/>
            <a:ext cx="2367594" cy="1604486"/>
          </a:xfrm>
          <a:prstGeom prst="upArrowCallout">
            <a:avLst>
              <a:gd name="adj1" fmla="val 64399"/>
              <a:gd name="adj2" fmla="val 27058"/>
              <a:gd name="adj3" fmla="val 0"/>
              <a:gd name="adj4" fmla="val 8657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7453246" y="2727321"/>
            <a:ext cx="2346363" cy="1831453"/>
          </a:xfrm>
          <a:prstGeom prst="roundRect">
            <a:avLst>
              <a:gd name="adj" fmla="val 631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執務室／床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69033" y="3125363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洗浄・清掃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569033" y="3520992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除菌・消臭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56847" y="3094838"/>
            <a:ext cx="144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通常の水よりも洗浄力がアップ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56847" y="3498326"/>
            <a:ext cx="134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安全かつ効率的に除菌・消臭が可能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65678" y="4116503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ポータブルタイプ</a:t>
            </a:r>
            <a:endParaRPr lang="en-US" altLang="ja-JP" sz="10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7568801" y="3953837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9016454" y="3927938"/>
            <a:ext cx="576000" cy="576000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116003" y="3210126"/>
            <a:ext cx="2301755" cy="2447149"/>
          </a:xfrm>
          <a:prstGeom prst="roundRect">
            <a:avLst>
              <a:gd name="adj" fmla="val 5632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トイレ／配管・便器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51355" y="3954681"/>
            <a:ext cx="136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悪臭・菌の巣窟である尿石が除去されることで衛生的な状態を保つ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5207" y="4655860"/>
            <a:ext cx="1118542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配管バイパス型</a:t>
            </a:r>
            <a:endParaRPr lang="en-US" altLang="ja-JP" sz="1000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216186" y="4472946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48303" y="3585348"/>
            <a:ext cx="146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流し水を</a:t>
            </a:r>
            <a:r>
              <a:rPr lang="en-US" altLang="ja-JP" sz="800" dirty="0"/>
              <a:t>UFB</a:t>
            </a:r>
            <a:r>
              <a:rPr lang="ja-JP" altLang="en-US" sz="800" dirty="0"/>
              <a:t>水にするだけで、尿石詰まりを解消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598" y="4511294"/>
            <a:ext cx="809308" cy="49090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013" y="5073112"/>
            <a:ext cx="724676" cy="49090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315208" y="5220489"/>
            <a:ext cx="1118542" cy="273561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蛇口直結型</a:t>
            </a:r>
            <a:endParaRPr lang="en-US" altLang="ja-JP" sz="1000" dirty="0"/>
          </a:p>
        </p:txBody>
      </p:sp>
      <p:sp>
        <p:nvSpPr>
          <p:cNvPr id="38" name="角丸四角形吹き出し 37"/>
          <p:cNvSpPr/>
          <p:nvPr/>
        </p:nvSpPr>
        <p:spPr>
          <a:xfrm>
            <a:off x="226326" y="5036608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7453246" y="4716008"/>
            <a:ext cx="2346363" cy="1835502"/>
          </a:xfrm>
          <a:prstGeom prst="roundRect">
            <a:avLst>
              <a:gd name="adj" fmla="val 715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執務室／テーブル・椅子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7569033" y="5104291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除菌・消臭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356847" y="5085753"/>
            <a:ext cx="151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不特定多数の人が触る箇所を除菌→徹底した感染症対策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65678" y="5676800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ポータブルタイプ</a:t>
            </a:r>
            <a:endParaRPr lang="en-US" altLang="ja-JP" sz="1000" dirty="0"/>
          </a:p>
        </p:txBody>
      </p:sp>
      <p:sp>
        <p:nvSpPr>
          <p:cNvPr id="51" name="角丸四角形吹き出し 50"/>
          <p:cNvSpPr/>
          <p:nvPr/>
        </p:nvSpPr>
        <p:spPr>
          <a:xfrm>
            <a:off x="7568801" y="5505206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9014540" y="5483722"/>
            <a:ext cx="576000" cy="576000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8415545" y="6120546"/>
            <a:ext cx="1284887" cy="318801"/>
          </a:xfrm>
          <a:prstGeom prst="wedgeRoundRectCallout">
            <a:avLst>
              <a:gd name="adj1" fmla="val -56332"/>
              <a:gd name="adj2" fmla="val -20408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700" dirty="0"/>
              <a:t>スプレーに移し替えてご使用</a:t>
            </a:r>
            <a:endParaRPr lang="en-US" altLang="ja-JP" sz="700" dirty="0"/>
          </a:p>
          <a:p>
            <a:pPr algn="ctr"/>
            <a:r>
              <a:rPr lang="ja-JP" altLang="en-US" sz="700" dirty="0"/>
              <a:t>いただくことも可能です</a:t>
            </a:r>
            <a:endParaRPr lang="en-US" altLang="ja-JP" sz="700" dirty="0"/>
          </a:p>
        </p:txBody>
      </p:sp>
      <p:pic>
        <p:nvPicPr>
          <p:cNvPr id="54" name="Picture 2" descr="食卓テーブルの除菌｜プロが教える除菌のポイント・コツ／キッチンアルペット｜サラヤ株式会社 家庭用製品情報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8210" r="1930" b="36350"/>
          <a:stretch/>
        </p:blipFill>
        <p:spPr bwMode="auto">
          <a:xfrm>
            <a:off x="7658896" y="6021980"/>
            <a:ext cx="626850" cy="4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角丸四角形 54"/>
          <p:cNvSpPr/>
          <p:nvPr/>
        </p:nvSpPr>
        <p:spPr>
          <a:xfrm>
            <a:off x="1376194" y="5760167"/>
            <a:ext cx="5893430" cy="786285"/>
          </a:xfrm>
          <a:prstGeom prst="roundRect">
            <a:avLst>
              <a:gd name="adj" fmla="val 998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エントランス／床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509233" y="6119560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洗浄・清掃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397768" y="6120469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除菌・消臭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338494" y="6089035"/>
            <a:ext cx="1026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通常の水よりも洗浄力がアップ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27029" y="6089035"/>
            <a:ext cx="115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安全かつ効率的に除菌・消臭が可能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79033" y="6128984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ポータブルタイプ</a:t>
            </a:r>
            <a:endParaRPr lang="en-US" altLang="ja-JP" sz="1000" dirty="0"/>
          </a:p>
        </p:txBody>
      </p:sp>
      <p:sp>
        <p:nvSpPr>
          <p:cNvPr id="61" name="角丸四角形吹き出し 60"/>
          <p:cNvSpPr/>
          <p:nvPr/>
        </p:nvSpPr>
        <p:spPr>
          <a:xfrm>
            <a:off x="5282156" y="5966318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6629781" y="5909838"/>
            <a:ext cx="576000" cy="576000"/>
          </a:xfrm>
          <a:prstGeom prst="rect">
            <a:avLst/>
          </a:prstGeom>
        </p:spPr>
      </p:pic>
      <p:sp>
        <p:nvSpPr>
          <p:cNvPr id="63" name="角丸四角形 62"/>
          <p:cNvSpPr/>
          <p:nvPr/>
        </p:nvSpPr>
        <p:spPr>
          <a:xfrm>
            <a:off x="7437979" y="981350"/>
            <a:ext cx="2346363" cy="1561238"/>
          </a:xfrm>
          <a:prstGeom prst="roundRect">
            <a:avLst>
              <a:gd name="adj" fmla="val 653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外壁・窓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7553766" y="1419637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洗浄・清掃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341581" y="1327723"/>
            <a:ext cx="135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通常の水よりも洗浄力がアップ、薬剤を使用せずとも汚れが落ちる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650411" y="2093008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ポータブルタイプ</a:t>
            </a:r>
            <a:endParaRPr lang="en-US" altLang="ja-JP" sz="1000" dirty="0"/>
          </a:p>
        </p:txBody>
      </p:sp>
      <p:sp>
        <p:nvSpPr>
          <p:cNvPr id="69" name="角丸四角形吹き出し 68"/>
          <p:cNvSpPr/>
          <p:nvPr/>
        </p:nvSpPr>
        <p:spPr>
          <a:xfrm>
            <a:off x="7553534" y="1930342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9016454" y="1886876"/>
            <a:ext cx="576000" cy="576000"/>
          </a:xfrm>
          <a:prstGeom prst="rect">
            <a:avLst/>
          </a:prstGeom>
        </p:spPr>
      </p:pic>
      <p:sp>
        <p:nvSpPr>
          <p:cNvPr id="71" name="角丸四角形 70"/>
          <p:cNvSpPr/>
          <p:nvPr/>
        </p:nvSpPr>
        <p:spPr>
          <a:xfrm>
            <a:off x="116003" y="980728"/>
            <a:ext cx="2290577" cy="2163446"/>
          </a:xfrm>
          <a:prstGeom prst="roundRect">
            <a:avLst>
              <a:gd name="adj" fmla="val 587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エントランス／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出入口付近（ドアノブ等）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手すり等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14538" y="1703913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除菌・消臭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57390" y="1685375"/>
            <a:ext cx="156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不特定多数の人が触る箇所を除菌→徹底した感染症対策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19214" y="2276422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/>
              <a:t>ポータブルタイプ</a:t>
            </a:r>
            <a:endParaRPr lang="en-US" altLang="ja-JP" sz="1000" dirty="0"/>
          </a:p>
        </p:txBody>
      </p:sp>
      <p:sp>
        <p:nvSpPr>
          <p:cNvPr id="75" name="角丸四角形吹き出し 74"/>
          <p:cNvSpPr/>
          <p:nvPr/>
        </p:nvSpPr>
        <p:spPr>
          <a:xfrm>
            <a:off x="222337" y="2104828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/>
              <a:t>おすすめ</a:t>
            </a: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1702133" y="2083344"/>
            <a:ext cx="576000" cy="576000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1026002" y="2720168"/>
            <a:ext cx="1284887" cy="318801"/>
          </a:xfrm>
          <a:prstGeom prst="wedgeRoundRectCallout">
            <a:avLst>
              <a:gd name="adj1" fmla="val -56332"/>
              <a:gd name="adj2" fmla="val -20408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700" dirty="0"/>
              <a:t>スプレーに移し替えてご使用</a:t>
            </a:r>
            <a:endParaRPr lang="en-US" altLang="ja-JP" sz="700" dirty="0"/>
          </a:p>
          <a:p>
            <a:pPr algn="ctr"/>
            <a:r>
              <a:rPr lang="ja-JP" altLang="en-US" sz="700" dirty="0"/>
              <a:t>いただくことも可能です</a:t>
            </a:r>
            <a:endParaRPr lang="en-US" altLang="ja-JP" sz="700" dirty="0"/>
          </a:p>
        </p:txBody>
      </p:sp>
      <p:pic>
        <p:nvPicPr>
          <p:cNvPr id="78" name="Picture 2" descr="食卓テーブルの除菌｜プロが教える除菌のポイント・コツ／キッチンアルペット｜サラヤ株式会社 家庭用製品情報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8210" r="1930" b="36350"/>
          <a:stretch/>
        </p:blipFill>
        <p:spPr bwMode="auto">
          <a:xfrm>
            <a:off x="321653" y="2621602"/>
            <a:ext cx="626850" cy="4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直線矢印コネクタ 78"/>
          <p:cNvCxnSpPr>
            <a:stCxn id="55" idx="0"/>
          </p:cNvCxnSpPr>
          <p:nvPr/>
        </p:nvCxnSpPr>
        <p:spPr>
          <a:xfrm flipH="1" flipV="1">
            <a:off x="3979052" y="4674435"/>
            <a:ext cx="343857" cy="108573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角丸四角形 81"/>
          <p:cNvSpPr/>
          <p:nvPr/>
        </p:nvSpPr>
        <p:spPr>
          <a:xfrm>
            <a:off x="214538" y="4033085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除菌・消臭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214538" y="3613363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</a:rPr>
              <a:t>尿石除去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cxnSp>
        <p:nvCxnSpPr>
          <p:cNvPr id="89" name="直線矢印コネクタ 88"/>
          <p:cNvCxnSpPr>
            <a:stCxn id="47" idx="1"/>
          </p:cNvCxnSpPr>
          <p:nvPr/>
        </p:nvCxnSpPr>
        <p:spPr>
          <a:xfrm flipH="1" flipV="1">
            <a:off x="6827154" y="3885173"/>
            <a:ext cx="626092" cy="174858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13" idx="1"/>
          </p:cNvCxnSpPr>
          <p:nvPr/>
        </p:nvCxnSpPr>
        <p:spPr>
          <a:xfrm flipH="1">
            <a:off x="6465168" y="3643048"/>
            <a:ext cx="988078" cy="5739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stCxn id="63" idx="1"/>
          </p:cNvCxnSpPr>
          <p:nvPr/>
        </p:nvCxnSpPr>
        <p:spPr>
          <a:xfrm flipH="1">
            <a:off x="4764566" y="1761969"/>
            <a:ext cx="2673413" cy="4053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>
            <a:stCxn id="71" idx="3"/>
          </p:cNvCxnSpPr>
          <p:nvPr/>
        </p:nvCxnSpPr>
        <p:spPr>
          <a:xfrm>
            <a:off x="2406580" y="2062451"/>
            <a:ext cx="1466081" cy="182272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29" idx="3"/>
          </p:cNvCxnSpPr>
          <p:nvPr/>
        </p:nvCxnSpPr>
        <p:spPr>
          <a:xfrm>
            <a:off x="2417758" y="4433701"/>
            <a:ext cx="790919" cy="123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0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導入によるメリット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32520" y="1337531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経済的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32520" y="2875105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エコ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32520" y="4412680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感染症対策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5399" y="4509120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普段使用している水を</a:t>
            </a:r>
            <a:r>
              <a:rPr lang="en-US" altLang="ja-JP" sz="1400" dirty="0"/>
              <a:t>UFB</a:t>
            </a:r>
            <a:r>
              <a:rPr lang="ja-JP" altLang="en-US" sz="1400" dirty="0"/>
              <a:t>水にするだけで、除菌が可能に。</a:t>
            </a:r>
            <a:endParaRPr lang="en-US" altLang="ja-JP" sz="1400" dirty="0"/>
          </a:p>
          <a:p>
            <a:r>
              <a:rPr lang="ja-JP" altLang="en-US" sz="1400" dirty="0"/>
              <a:t>さらに、他の除菌剤と組み合せて使用すれば、薬剤の効果を安定化させ、</a:t>
            </a:r>
            <a:endParaRPr lang="en-US" altLang="ja-JP" sz="1400" dirty="0"/>
          </a:p>
          <a:p>
            <a:r>
              <a:rPr lang="ja-JP" altLang="en-US" sz="1400" dirty="0"/>
              <a:t>より確実な感染症対策が可能に。</a:t>
            </a:r>
            <a:endParaRPr lang="en-US" altLang="ja-JP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812" y="5822374"/>
            <a:ext cx="967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UFB</a:t>
            </a:r>
            <a:r>
              <a:rPr lang="ja-JP" altLang="en-US" sz="2000" b="1" dirty="0"/>
              <a:t>の導入によって、</a:t>
            </a:r>
            <a:r>
              <a:rPr lang="ja-JP" altLang="en-US" sz="2800" b="1" dirty="0"/>
              <a:t>一石三鳥</a:t>
            </a:r>
            <a:r>
              <a:rPr lang="ja-JP" altLang="en-US" sz="2000" b="1" dirty="0"/>
              <a:t>で</a:t>
            </a:r>
            <a:r>
              <a:rPr lang="ja-JP" altLang="en-US" sz="2800" b="1" dirty="0"/>
              <a:t>快適な空間づくり</a:t>
            </a:r>
            <a:r>
              <a:rPr lang="ja-JP" altLang="en-US" sz="2000" b="1" dirty="0"/>
              <a:t>を実現！</a:t>
            </a:r>
            <a:endParaRPr lang="en-US" altLang="ja-JP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05399" y="3083832"/>
            <a:ext cx="608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人や環境に悪影響を与える強い洗浄剤を使用せず、水と空気だけで高い洗浄効果を発揮するため</a:t>
            </a:r>
            <a:r>
              <a:rPr lang="ja-JP" altLang="en-US" sz="1400" dirty="0" smtClean="0"/>
              <a:t>、エコ</a:t>
            </a:r>
            <a:r>
              <a:rPr lang="ja-JP" altLang="en-US" sz="1400" dirty="0"/>
              <a:t>な洗浄・清掃が可能。</a:t>
            </a:r>
            <a:endParaRPr lang="en-US" altLang="ja-JP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5399" y="1436251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洗剤・薬剤・水の使用量が減るため、経済的。</a:t>
            </a:r>
            <a:endParaRPr lang="en-US" altLang="ja-JP" sz="1400" dirty="0"/>
          </a:p>
          <a:p>
            <a:r>
              <a:rPr lang="ja-JP" altLang="en-US" sz="1400" dirty="0"/>
              <a:t>特に尿石除去においては、薬剤の使用・尿石詰まりの緊急対応等がなくなり、</a:t>
            </a:r>
            <a:endParaRPr lang="en-US" altLang="ja-JP" sz="1400" dirty="0"/>
          </a:p>
          <a:p>
            <a:r>
              <a:rPr lang="ja-JP" altLang="en-US" sz="1400" dirty="0"/>
              <a:t>ランニングコストで圧倒的なメリットを発揮する。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67417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ユーザー定義 4">
      <a:majorFont>
        <a:latin typeface="BIZ UDPゴシック"/>
        <a:ea typeface="BIZ UD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4943</TotalTime>
  <Words>715</Words>
  <Application>Microsoft Office PowerPoint</Application>
  <PresentationFormat>A4 210 x 297 mm</PresentationFormat>
  <Paragraphs>113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BIZ UDPゴシック</vt:lpstr>
      <vt:lpstr>BIZ UDゴシック</vt:lpstr>
      <vt:lpstr>游ゴシック</vt:lpstr>
      <vt:lpstr>Arial</vt:lpstr>
      <vt:lpstr>Office テーマ</vt:lpstr>
      <vt:lpstr>ウルトラファインバブル（UFB） 活用のご提案</vt:lpstr>
      <vt:lpstr>UFBでできること</vt:lpstr>
      <vt:lpstr>UFBの導入方法</vt:lpstr>
      <vt:lpstr>UFB活用展開例（オフィスビルの例）</vt:lpstr>
      <vt:lpstr>UFB導入によるメリット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UFB_ビルメンテナンスへの活用_2020.12</dc:title>
  <dc:creator>井上 夕稀乃</dc:creator>
  <cp:lastModifiedBy>井上 夕稀乃</cp:lastModifiedBy>
  <cp:revision>58</cp:revision>
  <cp:lastPrinted>2020-09-08T01:26:29Z</cp:lastPrinted>
  <dcterms:created xsi:type="dcterms:W3CDTF">2020-09-04T06:12:24Z</dcterms:created>
  <dcterms:modified xsi:type="dcterms:W3CDTF">2020-12-17T13:16:14Z</dcterms:modified>
</cp:coreProperties>
</file>