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C8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1" autoAdjust="0"/>
  </p:normalViewPr>
  <p:slideViewPr>
    <p:cSldViewPr showGuides="1">
      <p:cViewPr varScale="1">
        <p:scale>
          <a:sx n="111" d="100"/>
          <a:sy n="111" d="100"/>
        </p:scale>
        <p:origin x="1248" y="114"/>
      </p:cViewPr>
      <p:guideLst>
        <p:guide orient="horz" pos="2160"/>
        <p:guide pos="3120"/>
        <p:guide orient="horz" pos="7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A2C5-527A-48BC-BA91-2ABD1585690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3C30-3E4B-42EC-85F9-562F3DB0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49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E6D50-F915-48B8-8F2F-B10DF3F983F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043E-8885-46CF-B5F0-29C3179B5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7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497D-411E-4AFB-BDAC-CCC9D5CE694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46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6D5-65F6-4F3B-BCB4-B655CED9343C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97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897C-46B6-43CD-B3C1-00423A8D4282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39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 userDrawn="1"/>
        </p:nvCxnSpPr>
        <p:spPr>
          <a:xfrm>
            <a:off x="389493" y="610178"/>
            <a:ext cx="9010001" cy="0"/>
          </a:xfrm>
          <a:prstGeom prst="line">
            <a:avLst/>
          </a:prstGeom>
          <a:ln w="114300">
            <a:solidFill>
              <a:srgbClr val="5968B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389493" y="149102"/>
            <a:ext cx="8543925" cy="61560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</p:spPr>
        <p:txBody>
          <a:bodyPr/>
          <a:lstStyle/>
          <a:p>
            <a:fld id="{774666A2-8F14-407A-AACB-33F67658C420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11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578522" y="224034"/>
            <a:ext cx="2228850" cy="365125"/>
          </a:xfrm>
        </p:spPr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47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63564"/>
            <a:ext cx="8426912" cy="56555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66A2-8F14-407A-AACB-33F67658C420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3639" y="205124"/>
            <a:ext cx="324000" cy="32403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60E8F98-B1E7-4492-8144-329D1D7296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93362" y="610178"/>
            <a:ext cx="9524277" cy="0"/>
          </a:xfrm>
          <a:prstGeom prst="line">
            <a:avLst/>
          </a:prstGeom>
          <a:ln w="114300">
            <a:solidFill>
              <a:srgbClr val="5968B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76" y="188640"/>
            <a:ext cx="937982" cy="3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2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3ABF-9CDD-458B-93CA-9DB51FFCABFA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5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9B19-0AE8-4EB6-A7ED-75FE483836A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0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57F3-5888-4F50-AD2A-FE0EF6715F2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24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54BC-ACE9-44A7-95E5-A053451755A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89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EDE5-B996-4537-98A2-A48B22306CC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42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E14A-6912-4BFF-BA43-0704B17D0FF1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00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F06-7471-409C-85E1-DA7873354E7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76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14FB-A59E-43C3-8577-EC1D7300DE95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31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4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76937" y="3068960"/>
            <a:ext cx="4968552" cy="1152128"/>
          </a:xfrm>
          <a:solidFill>
            <a:srgbClr val="FFFFFF">
              <a:alpha val="50196"/>
            </a:srgbClr>
          </a:solidFill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2400" dirty="0"/>
              <a:t>ウルトラファインバブル（</a:t>
            </a:r>
            <a:r>
              <a:rPr lang="en-US" altLang="ja-JP" sz="2400" dirty="0"/>
              <a:t>UFB</a:t>
            </a:r>
            <a:r>
              <a:rPr lang="ja-JP" altLang="en-US" sz="2400" dirty="0"/>
              <a:t>）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活用のご提案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435725" y="3129342"/>
            <a:ext cx="468052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93" y="2492896"/>
            <a:ext cx="2202816" cy="4806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8" r="15322"/>
          <a:stretch/>
        </p:blipFill>
        <p:spPr>
          <a:xfrm flipH="1">
            <a:off x="-2511" y="1"/>
            <a:ext cx="4114799" cy="685799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8769424" y="188640"/>
            <a:ext cx="1008112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solidFill>
                  <a:schemeClr val="tx1"/>
                </a:solidFill>
              </a:rPr>
              <a:t>2020.12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6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UFB</a:t>
            </a:r>
            <a:r>
              <a:rPr lang="ja-JP" altLang="en-US" smtClean="0"/>
              <a:t>でできること</a:t>
            </a:r>
            <a:endParaRPr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233712" y="4145061"/>
            <a:ext cx="4421720" cy="252223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ja-JP" altLang="en-US" sz="1600" dirty="0">
                <a:solidFill>
                  <a:schemeClr val="accent4"/>
                </a:solidFill>
              </a:rPr>
              <a:t>洗浄・清掃</a:t>
            </a:r>
            <a:endParaRPr lang="en-US" altLang="ja-JP" sz="1600" dirty="0">
              <a:solidFill>
                <a:schemeClr val="accent4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ja-JP" altLang="en-US" sz="2000" b="1" dirty="0">
                <a:solidFill>
                  <a:schemeClr val="accent4"/>
                </a:solidFill>
              </a:rPr>
              <a:t>水だけ </a:t>
            </a:r>
            <a:r>
              <a:rPr lang="ja-JP" altLang="en-US" sz="1600" b="1" dirty="0" smtClean="0">
                <a:solidFill>
                  <a:schemeClr val="accent4"/>
                </a:solidFill>
              </a:rPr>
              <a:t>で</a:t>
            </a:r>
            <a:r>
              <a:rPr lang="ja-JP" altLang="en-US" sz="2000" b="1" dirty="0" smtClean="0">
                <a:solidFill>
                  <a:schemeClr val="accent4"/>
                </a:solidFill>
              </a:rPr>
              <a:t>菌</a:t>
            </a:r>
            <a:r>
              <a:rPr lang="ja-JP" altLang="en-US" sz="1600" b="1" dirty="0" smtClean="0">
                <a:solidFill>
                  <a:schemeClr val="accent4"/>
                </a:solidFill>
              </a:rPr>
              <a:t>を</a:t>
            </a:r>
            <a:r>
              <a:rPr lang="ja-JP" altLang="en-US" sz="2000" b="1" dirty="0" smtClean="0">
                <a:solidFill>
                  <a:schemeClr val="accent4"/>
                </a:solidFill>
              </a:rPr>
              <a:t>破壊、臭い</a:t>
            </a:r>
            <a:r>
              <a:rPr lang="ja-JP" altLang="en-US" sz="1600" b="1" dirty="0" smtClean="0">
                <a:solidFill>
                  <a:schemeClr val="accent4"/>
                </a:solidFill>
              </a:rPr>
              <a:t>も</a:t>
            </a:r>
            <a:r>
              <a:rPr lang="ja-JP" altLang="en-US" sz="2000" b="1" dirty="0" smtClean="0">
                <a:solidFill>
                  <a:schemeClr val="accent4"/>
                </a:solidFill>
              </a:rPr>
              <a:t>軽減</a:t>
            </a:r>
            <a:endParaRPr lang="ja-JP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232406" y="4147015"/>
            <a:ext cx="4426138" cy="25202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ja-JP" altLang="en-US" sz="1600" dirty="0">
                <a:solidFill>
                  <a:schemeClr val="accent1"/>
                </a:solidFill>
              </a:rPr>
              <a:t>尿石除去</a:t>
            </a:r>
            <a:endParaRPr lang="en-US" altLang="ja-JP" sz="1600" dirty="0">
              <a:solidFill>
                <a:schemeClr val="accent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ja-JP" altLang="en-US" sz="2000" b="1" dirty="0">
                <a:solidFill>
                  <a:schemeClr val="accent1"/>
                </a:solidFill>
              </a:rPr>
              <a:t>水だけ </a:t>
            </a:r>
            <a:r>
              <a:rPr lang="ja-JP" altLang="en-US" sz="1600" b="1" dirty="0">
                <a:solidFill>
                  <a:schemeClr val="accent1"/>
                </a:solidFill>
              </a:rPr>
              <a:t>で</a:t>
            </a:r>
            <a:r>
              <a:rPr lang="ja-JP" altLang="en-US" sz="2000" b="1" dirty="0">
                <a:solidFill>
                  <a:schemeClr val="accent1"/>
                </a:solidFill>
              </a:rPr>
              <a:t>尿石詰まり</a:t>
            </a:r>
            <a:r>
              <a:rPr lang="ja-JP" altLang="en-US" sz="1600" b="1" dirty="0">
                <a:solidFill>
                  <a:schemeClr val="accent1"/>
                </a:solidFill>
              </a:rPr>
              <a:t>を</a:t>
            </a:r>
            <a:r>
              <a:rPr lang="ja-JP" altLang="en-US" sz="2000" b="1" dirty="0">
                <a:solidFill>
                  <a:schemeClr val="accent1"/>
                </a:solidFill>
              </a:rPr>
              <a:t>解消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233711" y="1379447"/>
            <a:ext cx="9424833" cy="247307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ja-JP" altLang="en-US" sz="1600" dirty="0">
                <a:solidFill>
                  <a:schemeClr val="accent2">
                    <a:lumMod val="75000"/>
                  </a:schemeClr>
                </a:solidFill>
              </a:rPr>
              <a:t>除菌・消臭</a:t>
            </a:r>
            <a:endParaRPr lang="en-US" altLang="ja-JP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40000"/>
              </a:lnSpc>
            </a:pPr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水だけ </a:t>
            </a:r>
            <a:r>
              <a:rPr lang="ja-JP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で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頑固な汚れ</a:t>
            </a:r>
            <a:r>
              <a:rPr lang="ja-JP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が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落とせる</a:t>
            </a:r>
            <a:endParaRPr lang="ja-JP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" name="図 39" descr="タイル張りのバスルーム&#10;&#10;自動的に生成された説明">
            <a:extLst>
              <a:ext uri="{FF2B5EF4-FFF2-40B4-BE49-F238E27FC236}">
                <a16:creationId xmlns:a16="http://schemas.microsoft.com/office/drawing/2014/main" id="{2D15A165-082C-456D-825A-032FBD35F1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17" t="16691" r="3042" b="2947"/>
          <a:stretch/>
        </p:blipFill>
        <p:spPr>
          <a:xfrm>
            <a:off x="7258513" y="5279919"/>
            <a:ext cx="1338084" cy="1070467"/>
          </a:xfrm>
          <a:prstGeom prst="rect">
            <a:avLst/>
          </a:prstGeom>
        </p:spPr>
      </p:pic>
      <p:sp>
        <p:nvSpPr>
          <p:cNvPr id="41" name="左矢印吹き出し 40"/>
          <p:cNvSpPr/>
          <p:nvPr/>
        </p:nvSpPr>
        <p:spPr>
          <a:xfrm>
            <a:off x="8554270" y="5396451"/>
            <a:ext cx="974386" cy="855865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07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臭気の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軽減にも</a:t>
            </a:r>
          </a:p>
        </p:txBody>
      </p:sp>
      <p:sp>
        <p:nvSpPr>
          <p:cNvPr id="42" name="左矢印吹き出し 41"/>
          <p:cNvSpPr/>
          <p:nvPr/>
        </p:nvSpPr>
        <p:spPr>
          <a:xfrm flipH="1">
            <a:off x="5391181" y="5405104"/>
            <a:ext cx="1889880" cy="855865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27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便器の流し水に</a:t>
            </a:r>
            <a:r>
              <a:rPr lang="en-US" altLang="ja-JP" sz="1200" dirty="0">
                <a:solidFill>
                  <a:schemeClr val="tx1"/>
                </a:solidFill>
              </a:rPr>
              <a:t>UFB</a:t>
            </a:r>
            <a:r>
              <a:rPr lang="ja-JP" altLang="en-US" sz="1200" dirty="0">
                <a:solidFill>
                  <a:schemeClr val="tx1"/>
                </a:solidFill>
              </a:rPr>
              <a:t>を日々使用すること</a:t>
            </a:r>
            <a:r>
              <a:rPr lang="ja-JP" altLang="en-US" sz="1200" dirty="0" smtClean="0">
                <a:solidFill>
                  <a:schemeClr val="tx1"/>
                </a:solidFill>
              </a:rPr>
              <a:t>で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chemeClr val="tx1"/>
                </a:solidFill>
              </a:rPr>
              <a:t>尿</a:t>
            </a:r>
            <a:r>
              <a:rPr lang="ja-JP" altLang="en-US" sz="1200" b="1" dirty="0">
                <a:solidFill>
                  <a:schemeClr val="tx1"/>
                </a:solidFill>
              </a:rPr>
              <a:t>石</a:t>
            </a:r>
            <a:r>
              <a:rPr lang="ja-JP" altLang="en-US" sz="1200" dirty="0">
                <a:solidFill>
                  <a:schemeClr val="tx1"/>
                </a:solidFill>
              </a:rPr>
              <a:t>を</a:t>
            </a:r>
            <a:r>
              <a:rPr lang="ja-JP" altLang="en-US" sz="1200" b="1" dirty="0">
                <a:solidFill>
                  <a:schemeClr val="tx1"/>
                </a:solidFill>
              </a:rPr>
              <a:t>除去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1781409" y="4267501"/>
            <a:ext cx="1326326" cy="333935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600" b="1" dirty="0" smtClean="0">
                <a:solidFill>
                  <a:schemeClr val="bg1"/>
                </a:solidFill>
              </a:rPr>
              <a:t>除菌・消臭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6782312" y="4267501"/>
            <a:ext cx="1326326" cy="33393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600" b="1" dirty="0">
                <a:solidFill>
                  <a:schemeClr val="bg1"/>
                </a:solidFill>
              </a:rPr>
              <a:t>尿石除去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4287568" y="1552295"/>
            <a:ext cx="1326326" cy="33393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600" b="1" dirty="0" smtClean="0">
                <a:solidFill>
                  <a:schemeClr val="bg1"/>
                </a:solidFill>
              </a:rPr>
              <a:t>洗浄・清掃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351728" y="827420"/>
            <a:ext cx="720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UFB</a:t>
            </a:r>
            <a:r>
              <a:rPr lang="ja-JP" altLang="en-US" dirty="0"/>
              <a:t>を導入することによって得られる効果は主に次の</a:t>
            </a:r>
            <a:r>
              <a:rPr lang="en-US" altLang="ja-JP" dirty="0"/>
              <a:t>3</a:t>
            </a:r>
            <a:r>
              <a:rPr lang="ja-JP" altLang="en-US" dirty="0"/>
              <a:t>つ</a:t>
            </a:r>
            <a:endParaRPr lang="en-US" altLang="ja-JP" dirty="0"/>
          </a:p>
        </p:txBody>
      </p:sp>
      <p:sp>
        <p:nvSpPr>
          <p:cNvPr id="50" name="楕円 49"/>
          <p:cNvSpPr/>
          <p:nvPr/>
        </p:nvSpPr>
        <p:spPr>
          <a:xfrm>
            <a:off x="664187" y="4625887"/>
            <a:ext cx="916206" cy="526745"/>
          </a:xfrm>
          <a:prstGeom prst="ellipse">
            <a:avLst/>
          </a:prstGeom>
          <a:noFill/>
          <a:ln w="47625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楕円 50"/>
          <p:cNvSpPr/>
          <p:nvPr/>
        </p:nvSpPr>
        <p:spPr>
          <a:xfrm>
            <a:off x="5848854" y="4625411"/>
            <a:ext cx="916206" cy="526745"/>
          </a:xfrm>
          <a:prstGeom prst="ellipse">
            <a:avLst/>
          </a:prstGeom>
          <a:noFill/>
          <a:ln w="47625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2" name="楕円 51"/>
          <p:cNvSpPr/>
          <p:nvPr/>
        </p:nvSpPr>
        <p:spPr>
          <a:xfrm>
            <a:off x="3107735" y="1857843"/>
            <a:ext cx="916206" cy="526745"/>
          </a:xfrm>
          <a:prstGeom prst="ellipse">
            <a:avLst/>
          </a:prstGeom>
          <a:noFill/>
          <a:ln w="47625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7" y="5313237"/>
            <a:ext cx="1338255" cy="100369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02" y="5368650"/>
            <a:ext cx="1338255" cy="892867"/>
          </a:xfrm>
          <a:prstGeom prst="rect">
            <a:avLst/>
          </a:prstGeom>
        </p:spPr>
      </p:pic>
      <p:sp>
        <p:nvSpPr>
          <p:cNvPr id="54" name="左矢印吹き出し 53"/>
          <p:cNvSpPr/>
          <p:nvPr/>
        </p:nvSpPr>
        <p:spPr>
          <a:xfrm flipH="1">
            <a:off x="1749163" y="5834121"/>
            <a:ext cx="1502172" cy="512230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489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常に清潔さを保ちたい場所</a:t>
            </a:r>
            <a:r>
              <a:rPr lang="ja-JP" altLang="en-US" sz="1200" dirty="0" smtClean="0">
                <a:solidFill>
                  <a:schemeClr val="tx1"/>
                </a:solidFill>
              </a:rPr>
              <a:t>の除菌に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左矢印吹き出し 36"/>
          <p:cNvSpPr/>
          <p:nvPr/>
        </p:nvSpPr>
        <p:spPr>
          <a:xfrm>
            <a:off x="1643761" y="5279781"/>
            <a:ext cx="1502172" cy="512230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489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工場</a:t>
            </a:r>
            <a:r>
              <a:rPr lang="ja-JP" altLang="en-US" sz="1200" dirty="0">
                <a:solidFill>
                  <a:schemeClr val="tx1"/>
                </a:solidFill>
              </a:rPr>
              <a:t>内</a:t>
            </a:r>
            <a:r>
              <a:rPr lang="ja-JP" altLang="en-US" sz="1200" dirty="0" smtClean="0">
                <a:solidFill>
                  <a:schemeClr val="tx1"/>
                </a:solidFill>
              </a:rPr>
              <a:t>の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衛生環境維持に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2" y="2561558"/>
            <a:ext cx="1754149" cy="98670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79" y="2561558"/>
            <a:ext cx="1478906" cy="98670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/>
          <a:stretch/>
        </p:blipFill>
        <p:spPr>
          <a:xfrm>
            <a:off x="6977558" y="2579918"/>
            <a:ext cx="1459533" cy="983425"/>
          </a:xfrm>
          <a:prstGeom prst="rect">
            <a:avLst/>
          </a:prstGeom>
        </p:spPr>
      </p:pic>
      <p:sp>
        <p:nvSpPr>
          <p:cNvPr id="60" name="左矢印吹き出し 59"/>
          <p:cNvSpPr/>
          <p:nvPr/>
        </p:nvSpPr>
        <p:spPr>
          <a:xfrm>
            <a:off x="5305564" y="2745267"/>
            <a:ext cx="1453443" cy="804257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07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配管内の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スケール除去に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45" name="左矢印吹き出し 44"/>
          <p:cNvSpPr/>
          <p:nvPr/>
        </p:nvSpPr>
        <p:spPr>
          <a:xfrm>
            <a:off x="2033781" y="2745267"/>
            <a:ext cx="1591424" cy="804257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07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工場内の床や壁</a:t>
            </a:r>
            <a:r>
              <a:rPr lang="ja-JP" altLang="en-US" sz="1200" dirty="0">
                <a:solidFill>
                  <a:schemeClr val="tx1"/>
                </a:solidFill>
              </a:rPr>
              <a:t>、</a:t>
            </a:r>
            <a:r>
              <a:rPr lang="ja-JP" altLang="en-US" sz="1200" dirty="0" smtClean="0">
                <a:solidFill>
                  <a:schemeClr val="tx1"/>
                </a:solidFill>
              </a:rPr>
              <a:t>清潔に保ちたい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場所の清掃に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61" name="左矢印吹き出し 60"/>
          <p:cNvSpPr/>
          <p:nvPr/>
        </p:nvSpPr>
        <p:spPr>
          <a:xfrm>
            <a:off x="8355380" y="2760345"/>
            <a:ext cx="1202782" cy="804257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07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排水処理の改善に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2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UFB</a:t>
            </a:r>
            <a:r>
              <a:rPr lang="ja-JP" altLang="en-US" dirty="0" smtClean="0"/>
              <a:t>の導入方法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0" t="3562" r="7614" b="13029"/>
          <a:stretch/>
        </p:blipFill>
        <p:spPr>
          <a:xfrm rot="120000">
            <a:off x="2707565" y="4307369"/>
            <a:ext cx="2122609" cy="2122609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278518" y="3726532"/>
            <a:ext cx="4460662" cy="432000"/>
          </a:xfrm>
          <a:prstGeom prst="roundRect">
            <a:avLst/>
          </a:prstGeom>
          <a:solidFill>
            <a:srgbClr val="C8CDE5">
              <a:alpha val="60000"/>
            </a:srgbClr>
          </a:solidFill>
        </p:spPr>
        <p:txBody>
          <a:bodyPr wrap="square" tIns="36000" rtlCol="0" anchor="ctr">
            <a:noAutofit/>
          </a:bodyPr>
          <a:lstStyle/>
          <a:p>
            <a:r>
              <a:rPr lang="ja-JP" altLang="en-US" sz="1600" dirty="0" smtClean="0"/>
              <a:t>ポータブルタイプ</a:t>
            </a:r>
            <a:r>
              <a:rPr lang="ja-JP" altLang="en-US" sz="1100" dirty="0" smtClean="0"/>
              <a:t>（背負い式・キャリー式）</a:t>
            </a:r>
            <a:endParaRPr lang="ja-JP" altLang="en-US" sz="11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78517" y="1389296"/>
            <a:ext cx="4460662" cy="432000"/>
          </a:xfrm>
          <a:prstGeom prst="roundRect">
            <a:avLst/>
          </a:prstGeom>
          <a:solidFill>
            <a:srgbClr val="C8CDE5">
              <a:alpha val="60000"/>
            </a:srgbClr>
          </a:solidFill>
        </p:spPr>
        <p:txBody>
          <a:bodyPr wrap="square" tIns="36000" rtlCol="0" anchor="ctr">
            <a:noAutofit/>
          </a:bodyPr>
          <a:lstStyle/>
          <a:p>
            <a:r>
              <a:rPr lang="ja-JP" altLang="en-US" sz="1600" dirty="0"/>
              <a:t>蛇口直結型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78518" y="4260433"/>
            <a:ext cx="30545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バッテリー式で自由に持ち運び可能。</a:t>
            </a:r>
            <a:endParaRPr lang="en-US" altLang="ja-JP" sz="1050" dirty="0"/>
          </a:p>
          <a:p>
            <a:r>
              <a:rPr lang="ja-JP" altLang="en-US" sz="1050" dirty="0"/>
              <a:t>広いスペースの除菌や清掃用途で</a:t>
            </a:r>
            <a:endParaRPr lang="en-US" altLang="ja-JP" sz="1050" dirty="0"/>
          </a:p>
          <a:p>
            <a:r>
              <a:rPr lang="ja-JP" altLang="en-US" sz="1050" dirty="0"/>
              <a:t>幅広く活用したい場合に適する。</a:t>
            </a:r>
            <a:endParaRPr lang="en-US" altLang="ja-JP" sz="105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78517" y="1864781"/>
            <a:ext cx="3231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蛇口から直結して使用</a:t>
            </a:r>
            <a:r>
              <a:rPr lang="ja-JP" altLang="en-US" sz="1050" dirty="0" smtClean="0"/>
              <a:t>。施工</a:t>
            </a:r>
            <a:r>
              <a:rPr lang="ja-JP" altLang="en-US" sz="1050" dirty="0"/>
              <a:t>が</a:t>
            </a:r>
            <a:r>
              <a:rPr lang="ja-JP" altLang="en-US" sz="1050" dirty="0" smtClean="0"/>
              <a:t>出来ない</a:t>
            </a:r>
            <a:r>
              <a:rPr lang="ja-JP" altLang="en-US" sz="1050" dirty="0"/>
              <a:t>場合</a:t>
            </a:r>
            <a:r>
              <a:rPr lang="ja-JP" altLang="en-US" sz="1050" dirty="0" smtClean="0"/>
              <a:t>、</a:t>
            </a:r>
            <a:endParaRPr lang="en-US" altLang="ja-JP" sz="1050" dirty="0" smtClean="0"/>
          </a:p>
          <a:p>
            <a:r>
              <a:rPr lang="ja-JP" altLang="en-US" sz="1050" dirty="0" smtClean="0"/>
              <a:t>普段</a:t>
            </a:r>
            <a:r>
              <a:rPr lang="ja-JP" altLang="en-US" sz="1050" dirty="0"/>
              <a:t>からホースを使って清掃している場合に</a:t>
            </a:r>
            <a:r>
              <a:rPr lang="ja-JP" altLang="en-US" sz="1050" dirty="0" smtClean="0"/>
              <a:t>適する。</a:t>
            </a:r>
            <a:endParaRPr lang="en-US" altLang="ja-JP" sz="105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78518" y="4837514"/>
            <a:ext cx="2776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タンク容量</a:t>
            </a:r>
            <a:r>
              <a:rPr lang="en-US" altLang="ja-JP" sz="1000" dirty="0"/>
              <a:t>15ℓ</a:t>
            </a:r>
            <a:r>
              <a:rPr lang="ja-JP" altLang="en-US" sz="1000" dirty="0"/>
              <a:t>／</a:t>
            </a:r>
            <a:r>
              <a:rPr lang="en-US" altLang="ja-JP" sz="1000" dirty="0"/>
              <a:t>290×390×570</a:t>
            </a:r>
            <a:r>
              <a:rPr lang="ja-JP" altLang="en-US" sz="1000" dirty="0"/>
              <a:t>㎜</a:t>
            </a:r>
            <a:endParaRPr lang="en-US" altLang="ja-JP" sz="1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78517" y="2302998"/>
            <a:ext cx="252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100V</a:t>
            </a:r>
            <a:r>
              <a:rPr lang="ja-JP" altLang="en-US" sz="1000" dirty="0"/>
              <a:t>電源使用／</a:t>
            </a:r>
            <a:r>
              <a:rPr lang="en-US" altLang="ja-JP" sz="1000" dirty="0"/>
              <a:t>435×325×285</a:t>
            </a:r>
            <a:r>
              <a:rPr lang="ja-JP" altLang="en-US" sz="1000" dirty="0"/>
              <a:t>㎜</a:t>
            </a:r>
            <a:endParaRPr lang="en-US" altLang="ja-JP" sz="1000" dirty="0"/>
          </a:p>
        </p:txBody>
      </p:sp>
      <p:cxnSp>
        <p:nvCxnSpPr>
          <p:cNvPr id="45" name="直線コネクタ 44"/>
          <p:cNvCxnSpPr/>
          <p:nvPr/>
        </p:nvCxnSpPr>
        <p:spPr>
          <a:xfrm>
            <a:off x="4953000" y="1389296"/>
            <a:ext cx="0" cy="524522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>
            <a:off x="200476" y="3642004"/>
            <a:ext cx="4637777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図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335" y="2594919"/>
            <a:ext cx="2268529" cy="1050105"/>
          </a:xfrm>
          <a:prstGeom prst="rect">
            <a:avLst/>
          </a:prstGeom>
        </p:spPr>
      </p:pic>
      <p:pic>
        <p:nvPicPr>
          <p:cNvPr id="50" name="図 49" descr="人, 立つ, 少し, 小さい が含まれている画像&#10;&#10;自動的に生成された説明">
            <a:extLst>
              <a:ext uri="{FF2B5EF4-FFF2-40B4-BE49-F238E27FC236}">
                <a16:creationId xmlns:a16="http://schemas.microsoft.com/office/drawing/2014/main" id="{14D6736E-F860-4241-BDA4-6DC0757AEE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8518" y="5248859"/>
            <a:ext cx="2321229" cy="1169754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278518" y="5305405"/>
            <a:ext cx="903002" cy="230832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/>
              <a:t>使用イメージ</a:t>
            </a:r>
            <a:endParaRPr lang="en-US" altLang="ja-JP" sz="9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974868" y="2918336"/>
            <a:ext cx="695840" cy="231315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/>
              <a:t>使用例</a:t>
            </a:r>
            <a:endParaRPr lang="en-US" altLang="ja-JP" sz="9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5461" y="827420"/>
            <a:ext cx="871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UFB</a:t>
            </a:r>
            <a:r>
              <a:rPr lang="ja-JP" altLang="en-US" dirty="0"/>
              <a:t>の導入方法は主に次の</a:t>
            </a:r>
            <a:r>
              <a:rPr lang="en-US" altLang="ja-JP" dirty="0"/>
              <a:t>3</a:t>
            </a:r>
            <a:r>
              <a:rPr lang="ja-JP" altLang="en-US" dirty="0"/>
              <a:t>通り</a:t>
            </a:r>
            <a:r>
              <a:rPr lang="ja-JP" altLang="en-US" sz="1100" dirty="0"/>
              <a:t>（お打合せ・現調を踏まえ、最適な方法をご提案致します）</a:t>
            </a:r>
            <a:endParaRPr lang="en-US" altLang="ja-JP" sz="11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102341" y="1389296"/>
            <a:ext cx="4466961" cy="432001"/>
          </a:xfrm>
          <a:prstGeom prst="roundRect">
            <a:avLst/>
          </a:prstGeom>
          <a:solidFill>
            <a:srgbClr val="C8CDE5">
              <a:alpha val="60000"/>
            </a:srgbClr>
          </a:solidFill>
        </p:spPr>
        <p:txBody>
          <a:bodyPr wrap="square" tIns="36000" rtlCol="0" anchor="ctr">
            <a:noAutofit/>
          </a:bodyPr>
          <a:lstStyle/>
          <a:p>
            <a:r>
              <a:rPr lang="ja-JP" altLang="en-US" sz="1600" dirty="0"/>
              <a:t>配管バイパス型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097016" y="1864781"/>
            <a:ext cx="28309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給水配管に</a:t>
            </a:r>
            <a:r>
              <a:rPr lang="ja-JP" altLang="en-US" sz="1050" dirty="0" smtClean="0"/>
              <a:t>バイパス方式で接続（施工が必要）。</a:t>
            </a:r>
            <a:endParaRPr lang="en-US" altLang="ja-JP" sz="1050" dirty="0" smtClean="0"/>
          </a:p>
          <a:p>
            <a:r>
              <a:rPr lang="ja-JP" altLang="en-US" sz="1050" dirty="0" smtClean="0"/>
              <a:t>流し水が</a:t>
            </a:r>
            <a:r>
              <a:rPr lang="en-US" altLang="ja-JP" sz="1050" dirty="0"/>
              <a:t>UFB</a:t>
            </a:r>
            <a:r>
              <a:rPr lang="ja-JP" altLang="en-US" sz="1050" dirty="0"/>
              <a:t>水となり常時効果</a:t>
            </a:r>
            <a:r>
              <a:rPr lang="ja-JP" altLang="en-US" sz="1050" dirty="0" smtClean="0"/>
              <a:t>を発揮する。導入後の負担をかけたくない場合に適する。</a:t>
            </a:r>
            <a:endParaRPr lang="en-US" altLang="ja-JP" sz="105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107437" y="2474243"/>
            <a:ext cx="2522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１００</a:t>
            </a:r>
            <a:r>
              <a:rPr lang="en-US" altLang="ja-JP" sz="1000" dirty="0"/>
              <a:t>V</a:t>
            </a:r>
            <a:r>
              <a:rPr lang="ja-JP" altLang="en-US" sz="1000" dirty="0"/>
              <a:t>電源</a:t>
            </a:r>
            <a:r>
              <a:rPr lang="ja-JP" altLang="en-US" sz="1000" dirty="0" smtClean="0"/>
              <a:t>使用</a:t>
            </a:r>
            <a:r>
              <a:rPr lang="ja-JP" altLang="en-US" sz="1000" dirty="0" smtClean="0"/>
              <a:t>／</a:t>
            </a:r>
            <a:r>
              <a:rPr lang="en-US" altLang="ja-JP" sz="1000" dirty="0"/>
              <a:t>435×325×285</a:t>
            </a:r>
            <a:r>
              <a:rPr lang="ja-JP" altLang="en-US" sz="1000" dirty="0"/>
              <a:t>㎜</a:t>
            </a:r>
            <a:endParaRPr lang="en-US" altLang="ja-JP" sz="1000" dirty="0"/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160" y="4013606"/>
            <a:ext cx="4237141" cy="672588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288" y="2903615"/>
            <a:ext cx="2768587" cy="1111946"/>
          </a:xfrm>
          <a:prstGeom prst="rect">
            <a:avLst/>
          </a:prstGeom>
        </p:spPr>
      </p:pic>
      <p:sp>
        <p:nvSpPr>
          <p:cNvPr id="77" name="テキスト ボックス 76"/>
          <p:cNvSpPr txBox="1"/>
          <p:nvPr/>
        </p:nvSpPr>
        <p:spPr>
          <a:xfrm>
            <a:off x="5185862" y="2948727"/>
            <a:ext cx="697251" cy="231315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/>
              <a:t>使用例</a:t>
            </a:r>
            <a:endParaRPr lang="en-US" altLang="ja-JP" sz="9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107436" y="4837516"/>
            <a:ext cx="4461865" cy="1581098"/>
          </a:xfrm>
          <a:prstGeom prst="roundRect">
            <a:avLst>
              <a:gd name="adj" fmla="val 11738"/>
            </a:avLst>
          </a:prstGeo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 wrap="square" rtlCol="0" anchor="t">
            <a:noAutofit/>
          </a:bodyPr>
          <a:lstStyle/>
          <a:p>
            <a:pPr algn="ctr"/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電源不要のポンプレスタイプもラインアップ</a:t>
            </a:r>
            <a:r>
              <a:rPr lang="ja-JP" altLang="en-US" sz="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現在開発中</a:t>
            </a:r>
            <a:r>
              <a:rPr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189022" y="5933925"/>
            <a:ext cx="2489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電源不使用／</a:t>
            </a:r>
            <a:r>
              <a:rPr lang="en-US" altLang="ja-JP" sz="800" dirty="0">
                <a:latin typeface="+mn-ea"/>
              </a:rPr>
              <a:t>250×40×180</a:t>
            </a:r>
            <a:r>
              <a:rPr lang="ja-JP" altLang="en-US" sz="800" dirty="0">
                <a:latin typeface="+mn-ea"/>
              </a:rPr>
              <a:t>㎜ </a:t>
            </a:r>
            <a:endParaRPr lang="en-US" altLang="ja-JP" sz="800" dirty="0">
              <a:latin typeface="+mn-ea"/>
            </a:endParaRPr>
          </a:p>
          <a:p>
            <a:r>
              <a:rPr lang="en-US" altLang="ja-JP" sz="700" dirty="0" smtClean="0">
                <a:latin typeface="+mn-ea"/>
              </a:rPr>
              <a:t>※</a:t>
            </a:r>
            <a:r>
              <a:rPr lang="ja-JP" altLang="en-US" sz="700" dirty="0" smtClean="0">
                <a:latin typeface="+mn-ea"/>
              </a:rPr>
              <a:t>現在開発中の為、サイズは現状想定となります</a:t>
            </a:r>
            <a:endParaRPr lang="en-US" altLang="ja-JP" sz="700" dirty="0">
              <a:latin typeface="+mn-ea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189022" y="5200411"/>
            <a:ext cx="252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給水配管に取付（施工が必要）。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ポンプ設置が困難な場合に推奨。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水道圧・水流のみで</a:t>
            </a:r>
            <a:r>
              <a:rPr lang="en-US" altLang="ja-JP" sz="800" dirty="0">
                <a:latin typeface="+mn-ea"/>
              </a:rPr>
              <a:t>UFB</a:t>
            </a:r>
            <a:r>
              <a:rPr lang="ja-JP" altLang="en-US" sz="800" dirty="0">
                <a:latin typeface="+mn-ea"/>
              </a:rPr>
              <a:t>を発生させる。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泡数はポンプに比べ少ないが、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効果発揮には問題なし。</a:t>
            </a:r>
            <a:endParaRPr lang="en-US" altLang="ja-JP" sz="800" dirty="0">
              <a:latin typeface="+mn-ea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/>
          <a:stretch/>
        </p:blipFill>
        <p:spPr>
          <a:xfrm>
            <a:off x="8193360" y="5178405"/>
            <a:ext cx="1222917" cy="1136370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1993"/>
          <a:stretch/>
        </p:blipFill>
        <p:spPr>
          <a:xfrm>
            <a:off x="7259221" y="5628065"/>
            <a:ext cx="686398" cy="686398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7584766" y="5254003"/>
            <a:ext cx="923236" cy="215444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取付イメージ</a:t>
            </a:r>
            <a:endParaRPr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90" b="97619" l="3763" r="93280">
                        <a14:foregroundMark x1="75538" y1="51984" x2="75538" y2="519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777" y="1506945"/>
            <a:ext cx="1356524" cy="918935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90" b="97619" l="3763" r="93280">
                        <a14:foregroundMark x1="75538" y1="51984" x2="75538" y2="519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2656" y="1506945"/>
            <a:ext cx="1356524" cy="9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ea"/>
                <a:ea typeface="+mn-ea"/>
              </a:rPr>
              <a:t>UFB</a:t>
            </a:r>
            <a:r>
              <a:rPr lang="ja-JP" altLang="en-US" dirty="0" smtClean="0">
                <a:latin typeface="+mn-ea"/>
                <a:ea typeface="+mn-ea"/>
              </a:rPr>
              <a:t>活用展開例（工場の例）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>
                <a:latin typeface="+mn-ea"/>
              </a:rPr>
              <a:pPr/>
              <a:t>3</a:t>
            </a:fld>
            <a:endParaRPr lang="ja-JP" altLang="en-US">
              <a:latin typeface="+mn-ea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222135" y="1373327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洗浄・清掃</a:t>
            </a:r>
            <a:endParaRPr lang="en-US" altLang="ja-JP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046078" y="3404548"/>
            <a:ext cx="150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悪臭・菌の巣窟である尿石が除去されることで衛生的な状態を</a:t>
            </a:r>
            <a:r>
              <a:rPr lang="ja-JP" altLang="en-US" sz="800" dirty="0" smtClean="0">
                <a:latin typeface="+mn-ea"/>
              </a:rPr>
              <a:t>保つ</a:t>
            </a:r>
            <a:endParaRPr lang="ja-JP" altLang="en-US" sz="800" dirty="0">
              <a:latin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043027" y="3035215"/>
            <a:ext cx="1506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流し水を</a:t>
            </a:r>
            <a:r>
              <a:rPr lang="en-US" altLang="ja-JP" sz="800" dirty="0">
                <a:latin typeface="+mn-ea"/>
              </a:rPr>
              <a:t>UFB</a:t>
            </a:r>
            <a:r>
              <a:rPr lang="ja-JP" altLang="en-US" sz="800" dirty="0">
                <a:latin typeface="+mn-ea"/>
              </a:rPr>
              <a:t>水にするだけで、尿石詰まりを</a:t>
            </a:r>
            <a:r>
              <a:rPr lang="ja-JP" altLang="en-US" sz="800" dirty="0" smtClean="0">
                <a:latin typeface="+mn-ea"/>
              </a:rPr>
              <a:t>解消</a:t>
            </a:r>
            <a:endParaRPr lang="ja-JP" altLang="en-US" sz="800" dirty="0">
              <a:latin typeface="+mn-ea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316716" y="4624086"/>
            <a:ext cx="1118542" cy="273561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蛇口直結型</a:t>
            </a:r>
            <a:endParaRPr lang="en-US" altLang="ja-JP" sz="1000" dirty="0">
              <a:latin typeface="+mn-ea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7227834" y="4440205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>
                <a:latin typeface="+mn-ea"/>
              </a:rPr>
              <a:t>おすすめ</a:t>
            </a:r>
          </a:p>
        </p:txBody>
      </p:sp>
      <p:sp>
        <p:nvSpPr>
          <p:cNvPr id="56" name="角丸四角形 55"/>
          <p:cNvSpPr/>
          <p:nvPr/>
        </p:nvSpPr>
        <p:spPr>
          <a:xfrm>
            <a:off x="334474" y="1403136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洗浄・清掃</a:t>
            </a:r>
            <a:endParaRPr lang="en-US" altLang="ja-JP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340682" y="1882298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除菌・消臭</a:t>
            </a:r>
            <a:endParaRPr lang="en-US" altLang="ja-JP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38478" y="2586932"/>
            <a:ext cx="1239101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ポータブルタイプ</a:t>
            </a:r>
            <a:endParaRPr lang="en-US" altLang="ja-JP" sz="1000" dirty="0">
              <a:latin typeface="+mn-ea"/>
            </a:endParaRPr>
          </a:p>
        </p:txBody>
      </p:sp>
      <p:sp>
        <p:nvSpPr>
          <p:cNvPr id="75" name="角丸四角形吹き出し 74"/>
          <p:cNvSpPr/>
          <p:nvPr/>
        </p:nvSpPr>
        <p:spPr>
          <a:xfrm>
            <a:off x="341601" y="2415338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>
                <a:latin typeface="+mn-ea"/>
              </a:rPr>
              <a:t>おすすめ</a:t>
            </a:r>
          </a:p>
        </p:txBody>
      </p:sp>
      <p:sp>
        <p:nvSpPr>
          <p:cNvPr id="82" name="角丸四角形 81"/>
          <p:cNvSpPr/>
          <p:nvPr/>
        </p:nvSpPr>
        <p:spPr>
          <a:xfrm>
            <a:off x="7223096" y="3482952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除菌・消臭</a:t>
            </a:r>
            <a:endParaRPr lang="en-US" altLang="ja-JP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7223096" y="3063230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尿石除去</a:t>
            </a:r>
            <a:endParaRPr lang="en-US" altLang="ja-JP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3" name="フリーフォーム 152"/>
          <p:cNvSpPr/>
          <p:nvPr/>
        </p:nvSpPr>
        <p:spPr>
          <a:xfrm>
            <a:off x="2902556" y="1726517"/>
            <a:ext cx="3814274" cy="2478254"/>
          </a:xfrm>
          <a:custGeom>
            <a:avLst/>
            <a:gdLst>
              <a:gd name="connsiteX0" fmla="*/ 0 w 6151892"/>
              <a:gd name="connsiteY0" fmla="*/ 0 h 4870789"/>
              <a:gd name="connsiteX1" fmla="*/ 6151892 w 6151892"/>
              <a:gd name="connsiteY1" fmla="*/ 0 h 4870789"/>
              <a:gd name="connsiteX2" fmla="*/ 6151892 w 6151892"/>
              <a:gd name="connsiteY2" fmla="*/ 2387319 h 4870789"/>
              <a:gd name="connsiteX3" fmla="*/ 1859642 w 6151892"/>
              <a:gd name="connsiteY3" fmla="*/ 2387319 h 4870789"/>
              <a:gd name="connsiteX4" fmla="*/ 1859642 w 6151892"/>
              <a:gd name="connsiteY4" fmla="*/ 4870789 h 4870789"/>
              <a:gd name="connsiteX5" fmla="*/ 0 w 6151892"/>
              <a:gd name="connsiteY5" fmla="*/ 4870789 h 4870789"/>
              <a:gd name="connsiteX6" fmla="*/ 0 w 6151892"/>
              <a:gd name="connsiteY6" fmla="*/ 2387319 h 4870789"/>
              <a:gd name="connsiteX7" fmla="*/ 0 w 6151892"/>
              <a:gd name="connsiteY7" fmla="*/ 2324336 h 487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1892" h="4870789">
                <a:moveTo>
                  <a:pt x="0" y="0"/>
                </a:moveTo>
                <a:lnTo>
                  <a:pt x="6151892" y="0"/>
                </a:lnTo>
                <a:lnTo>
                  <a:pt x="6151892" y="2387319"/>
                </a:lnTo>
                <a:lnTo>
                  <a:pt x="1859642" y="2387319"/>
                </a:lnTo>
                <a:lnTo>
                  <a:pt x="1859642" y="4870789"/>
                </a:lnTo>
                <a:lnTo>
                  <a:pt x="0" y="4870789"/>
                </a:lnTo>
                <a:lnTo>
                  <a:pt x="0" y="2387319"/>
                </a:lnTo>
                <a:lnTo>
                  <a:pt x="0" y="2324336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latin typeface="+mn-ea"/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5714440" y="3099722"/>
            <a:ext cx="1000217" cy="8654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latin typeface="+mn-ea"/>
            </a:endParaRPr>
          </a:p>
        </p:txBody>
      </p:sp>
      <p:cxnSp>
        <p:nvCxnSpPr>
          <p:cNvPr id="155" name="直線コネクタ 154"/>
          <p:cNvCxnSpPr/>
          <p:nvPr/>
        </p:nvCxnSpPr>
        <p:spPr>
          <a:xfrm>
            <a:off x="2542833" y="4576526"/>
            <a:ext cx="3784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 flipV="1">
            <a:off x="6326908" y="3918704"/>
            <a:ext cx="609365" cy="657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 flipV="1">
            <a:off x="6936265" y="1213630"/>
            <a:ext cx="0" cy="2705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テキスト ボックス 157"/>
          <p:cNvSpPr txBox="1"/>
          <p:nvPr/>
        </p:nvSpPr>
        <p:spPr>
          <a:xfrm>
            <a:off x="4610971" y="168709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+mn-ea"/>
              </a:rPr>
              <a:t>工場</a:t>
            </a: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5831371" y="352978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+mn-ea"/>
              </a:rPr>
              <a:t>事務所</a:t>
            </a:r>
          </a:p>
        </p:txBody>
      </p:sp>
      <p:sp>
        <p:nvSpPr>
          <p:cNvPr id="161" name="角丸四角形 160"/>
          <p:cNvSpPr/>
          <p:nvPr/>
        </p:nvSpPr>
        <p:spPr>
          <a:xfrm>
            <a:off x="7130424" y="2640670"/>
            <a:ext cx="2510162" cy="2444961"/>
          </a:xfrm>
          <a:prstGeom prst="roundRect">
            <a:avLst>
              <a:gd name="adj" fmla="val 778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トイレ／配管・便器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7" name="角丸四角形 166"/>
          <p:cNvSpPr/>
          <p:nvPr/>
        </p:nvSpPr>
        <p:spPr>
          <a:xfrm>
            <a:off x="7130424" y="983297"/>
            <a:ext cx="2510162" cy="1555914"/>
          </a:xfrm>
          <a:prstGeom prst="roundRect">
            <a:avLst>
              <a:gd name="adj" fmla="val 7532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排水処理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8043027" y="1318937"/>
            <a:ext cx="150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latin typeface="+mn-ea"/>
              </a:rPr>
              <a:t>UFB</a:t>
            </a:r>
            <a:r>
              <a:rPr lang="ja-JP" altLang="en-US" sz="800" dirty="0" smtClean="0">
                <a:latin typeface="+mn-ea"/>
              </a:rPr>
              <a:t>によ</a:t>
            </a:r>
            <a:r>
              <a:rPr lang="ja-JP" altLang="en-US" sz="800" dirty="0">
                <a:latin typeface="+mn-ea"/>
              </a:rPr>
              <a:t>る</a:t>
            </a:r>
            <a:r>
              <a:rPr lang="ja-JP" altLang="en-US" sz="800" dirty="0" smtClean="0">
                <a:latin typeface="+mn-ea"/>
              </a:rPr>
              <a:t>酸素供給によって微生物の分解能力を活性化、処理効率の促進</a:t>
            </a:r>
            <a:endParaRPr lang="ja-JP" altLang="en-US" sz="800" dirty="0">
              <a:latin typeface="+mn-ea"/>
            </a:endParaRPr>
          </a:p>
        </p:txBody>
      </p:sp>
      <p:sp>
        <p:nvSpPr>
          <p:cNvPr id="170" name="角丸四角形 169"/>
          <p:cNvSpPr/>
          <p:nvPr/>
        </p:nvSpPr>
        <p:spPr>
          <a:xfrm>
            <a:off x="219711" y="984852"/>
            <a:ext cx="2364932" cy="3219919"/>
          </a:xfrm>
          <a:prstGeom prst="roundRect">
            <a:avLst>
              <a:gd name="adj" fmla="val 5709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床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・</a:t>
            </a:r>
            <a:r>
              <a:rPr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壁・窓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1111577" y="1883974"/>
            <a:ext cx="141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工場内の衛生環境維持に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 smtClean="0">
                <a:latin typeface="+mn-ea"/>
              </a:rPr>
              <a:t>貢献</a:t>
            </a:r>
            <a:endParaRPr lang="ja-JP" altLang="en-US" sz="800" dirty="0">
              <a:latin typeface="+mn-ea"/>
            </a:endParaRPr>
          </a:p>
        </p:txBody>
      </p:sp>
      <p:pic>
        <p:nvPicPr>
          <p:cNvPr id="175" name="図 17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>
            <a:off x="1753777" y="2376245"/>
            <a:ext cx="522720" cy="522720"/>
          </a:xfrm>
          <a:prstGeom prst="rect">
            <a:avLst/>
          </a:prstGeom>
        </p:spPr>
      </p:pic>
      <p:cxnSp>
        <p:nvCxnSpPr>
          <p:cNvPr id="180" name="直線矢印コネクタ 179"/>
          <p:cNvCxnSpPr>
            <a:stCxn id="161" idx="1"/>
          </p:cNvCxnSpPr>
          <p:nvPr/>
        </p:nvCxnSpPr>
        <p:spPr>
          <a:xfrm flipH="1" flipV="1">
            <a:off x="6675408" y="3328523"/>
            <a:ext cx="455016" cy="53462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テキスト ボックス 181"/>
          <p:cNvSpPr txBox="1"/>
          <p:nvPr/>
        </p:nvSpPr>
        <p:spPr>
          <a:xfrm>
            <a:off x="1120571" y="1353430"/>
            <a:ext cx="1410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通常の水よりも洗浄力がアップ、薬剤の使用が困難な場所に</a:t>
            </a:r>
            <a:r>
              <a:rPr lang="ja-JP" altLang="en-US" sz="800" dirty="0" smtClean="0">
                <a:latin typeface="+mn-ea"/>
              </a:rPr>
              <a:t>最適</a:t>
            </a:r>
            <a:endParaRPr lang="ja-JP" altLang="en-US" sz="800" dirty="0">
              <a:latin typeface="+mn-ea"/>
            </a:endParaRPr>
          </a:p>
        </p:txBody>
      </p:sp>
      <p:pic>
        <p:nvPicPr>
          <p:cNvPr id="185" name="図 1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56" y="3233736"/>
            <a:ext cx="607682" cy="455762"/>
          </a:xfrm>
          <a:prstGeom prst="rect">
            <a:avLst/>
          </a:prstGeom>
        </p:spPr>
      </p:pic>
      <p:sp>
        <p:nvSpPr>
          <p:cNvPr id="186" name="テキスト ボックス 185"/>
          <p:cNvSpPr txBox="1"/>
          <p:nvPr/>
        </p:nvSpPr>
        <p:spPr>
          <a:xfrm>
            <a:off x="331001" y="3740117"/>
            <a:ext cx="2214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蛇口から出る水を</a:t>
            </a:r>
            <a:r>
              <a:rPr lang="en-US" altLang="ja-JP" sz="800" dirty="0">
                <a:latin typeface="+mn-ea"/>
              </a:rPr>
              <a:t>UFB</a:t>
            </a:r>
            <a:r>
              <a:rPr lang="ja-JP" altLang="en-US" sz="800" dirty="0">
                <a:latin typeface="+mn-ea"/>
              </a:rPr>
              <a:t>水にして</a:t>
            </a:r>
            <a:r>
              <a:rPr lang="ja-JP" altLang="en-US" sz="800" dirty="0" smtClean="0">
                <a:latin typeface="+mn-ea"/>
              </a:rPr>
              <a:t>、ホース</a:t>
            </a:r>
            <a:r>
              <a:rPr lang="ja-JP" altLang="en-US" sz="800" dirty="0">
                <a:latin typeface="+mn-ea"/>
              </a:rPr>
              <a:t>を使って清掃する場合に</a:t>
            </a:r>
            <a:r>
              <a:rPr lang="ja-JP" altLang="en-US" sz="800" dirty="0" smtClean="0">
                <a:latin typeface="+mn-ea"/>
              </a:rPr>
              <a:t>ご活用可能</a:t>
            </a:r>
            <a:endParaRPr lang="en-US" altLang="ja-JP" sz="800" dirty="0" smtClean="0">
              <a:latin typeface="+mn-ea"/>
            </a:endParaRPr>
          </a:p>
        </p:txBody>
      </p:sp>
      <p:cxnSp>
        <p:nvCxnSpPr>
          <p:cNvPr id="187" name="直線矢印コネクタ 186"/>
          <p:cNvCxnSpPr>
            <a:stCxn id="161" idx="1"/>
          </p:cNvCxnSpPr>
          <p:nvPr/>
        </p:nvCxnSpPr>
        <p:spPr>
          <a:xfrm flipH="1">
            <a:off x="4063468" y="3863151"/>
            <a:ext cx="3066956" cy="17931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" name="図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31" y="3900935"/>
            <a:ext cx="278522" cy="208892"/>
          </a:xfrm>
          <a:prstGeom prst="rect">
            <a:avLst/>
          </a:prstGeom>
        </p:spPr>
      </p:pic>
      <p:pic>
        <p:nvPicPr>
          <p:cNvPr id="189" name="図 1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93" y="3147023"/>
            <a:ext cx="278522" cy="208892"/>
          </a:xfrm>
          <a:prstGeom prst="rect">
            <a:avLst/>
          </a:prstGeom>
        </p:spPr>
      </p:pic>
      <p:sp>
        <p:nvSpPr>
          <p:cNvPr id="190" name="角丸四角形 189"/>
          <p:cNvSpPr/>
          <p:nvPr/>
        </p:nvSpPr>
        <p:spPr>
          <a:xfrm>
            <a:off x="220611" y="4816875"/>
            <a:ext cx="3405922" cy="1622472"/>
          </a:xfrm>
          <a:prstGeom prst="roundRect">
            <a:avLst>
              <a:gd name="adj" fmla="val 9659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/>
                </a:solidFill>
                <a:latin typeface="+mn-ea"/>
              </a:rPr>
              <a:t>工場内／</a:t>
            </a:r>
            <a:r>
              <a:rPr lang="ja-JP" altLang="en-US" sz="1200" b="1" dirty="0" smtClean="0">
                <a:solidFill>
                  <a:schemeClr val="tx1"/>
                </a:solidFill>
                <a:latin typeface="+mn-ea"/>
              </a:rPr>
              <a:t>配管内スケール・機械表面の油汚れ</a:t>
            </a:r>
            <a:endParaRPr lang="en-US" altLang="ja-JP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1128496" y="5136779"/>
            <a:ext cx="249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配管内に溜まる</a:t>
            </a:r>
            <a:r>
              <a:rPr lang="ja-JP" altLang="en-US" sz="800" dirty="0" smtClean="0">
                <a:latin typeface="+mn-ea"/>
              </a:rPr>
              <a:t>スケールも、</a:t>
            </a:r>
            <a:r>
              <a:rPr lang="en-US" altLang="ja-JP" sz="800" dirty="0" smtClean="0">
                <a:latin typeface="+mn-ea"/>
              </a:rPr>
              <a:t>UFB</a:t>
            </a:r>
            <a:r>
              <a:rPr lang="ja-JP" altLang="en-US" sz="800" dirty="0">
                <a:latin typeface="+mn-ea"/>
              </a:rPr>
              <a:t>水を流し続けることで除去が進み、詰まりの</a:t>
            </a:r>
            <a:r>
              <a:rPr lang="ja-JP" altLang="en-US" sz="800" dirty="0" smtClean="0">
                <a:latin typeface="+mn-ea"/>
              </a:rPr>
              <a:t>起こりにくい配管に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 smtClean="0">
                <a:latin typeface="+mn-ea"/>
              </a:rPr>
              <a:t>機械表面の油汚れにも同様の効果</a:t>
            </a:r>
            <a:r>
              <a:rPr lang="ja-JP" altLang="en-US" sz="800" dirty="0">
                <a:latin typeface="+mn-ea"/>
              </a:rPr>
              <a:t>を</a:t>
            </a:r>
            <a:r>
              <a:rPr lang="ja-JP" altLang="en-US" sz="800" dirty="0" smtClean="0">
                <a:latin typeface="+mn-ea"/>
              </a:rPr>
              <a:t>発揮し、ノンケミカルな洗浄を実現</a:t>
            </a:r>
            <a:endParaRPr lang="ja-JP" altLang="en-US" sz="8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95" name="図 1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123" y="5800235"/>
            <a:ext cx="795749" cy="539055"/>
          </a:xfrm>
          <a:prstGeom prst="rect">
            <a:avLst/>
          </a:prstGeom>
        </p:spPr>
      </p:pic>
      <p:pic>
        <p:nvPicPr>
          <p:cNvPr id="198" name="図 1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35" y="5824834"/>
            <a:ext cx="635478" cy="476609"/>
          </a:xfrm>
          <a:prstGeom prst="rect">
            <a:avLst/>
          </a:prstGeom>
        </p:spPr>
      </p:pic>
      <p:sp>
        <p:nvSpPr>
          <p:cNvPr id="200" name="角丸四角形 199"/>
          <p:cNvSpPr/>
          <p:nvPr/>
        </p:nvSpPr>
        <p:spPr>
          <a:xfrm>
            <a:off x="3856975" y="5185135"/>
            <a:ext cx="5783611" cy="1258741"/>
          </a:xfrm>
          <a:prstGeom prst="roundRect">
            <a:avLst>
              <a:gd name="adj" fmla="val 10904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ご参考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】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食材洗浄</a:t>
            </a:r>
            <a:r>
              <a:rPr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・浸透性向上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1" name="角丸四角形 200"/>
          <p:cNvSpPr/>
          <p:nvPr/>
        </p:nvSpPr>
        <p:spPr>
          <a:xfrm>
            <a:off x="4002539" y="6021911"/>
            <a:ext cx="843170" cy="243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00" b="1" dirty="0" smtClean="0">
                <a:solidFill>
                  <a:schemeClr val="bg1"/>
                </a:solidFill>
                <a:latin typeface="+mn-ea"/>
              </a:rPr>
              <a:t>浸透性向上</a:t>
            </a:r>
            <a:endParaRPr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4856767" y="5974134"/>
            <a:ext cx="2100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調味液の希釈水に</a:t>
            </a:r>
            <a:r>
              <a:rPr lang="en-US" altLang="ja-JP" sz="800" dirty="0">
                <a:latin typeface="+mn-ea"/>
              </a:rPr>
              <a:t>UFB</a:t>
            </a:r>
            <a:r>
              <a:rPr lang="ja-JP" altLang="en-US" sz="800" dirty="0">
                <a:latin typeface="+mn-ea"/>
              </a:rPr>
              <a:t>を活用することで、味が良く浸透するといわれて</a:t>
            </a:r>
            <a:r>
              <a:rPr lang="ja-JP" altLang="en-US" sz="800" dirty="0" smtClean="0">
                <a:latin typeface="+mn-ea"/>
              </a:rPr>
              <a:t>いる</a:t>
            </a:r>
            <a:endParaRPr lang="en-US" altLang="ja-JP" sz="800" dirty="0">
              <a:latin typeface="+mn-ea"/>
            </a:endParaRPr>
          </a:p>
        </p:txBody>
      </p:sp>
      <p:sp>
        <p:nvSpPr>
          <p:cNvPr id="203" name="角丸四角形 202"/>
          <p:cNvSpPr/>
          <p:nvPr/>
        </p:nvSpPr>
        <p:spPr>
          <a:xfrm>
            <a:off x="4002539" y="5700550"/>
            <a:ext cx="843170" cy="243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00" b="1" dirty="0">
                <a:solidFill>
                  <a:schemeClr val="bg1"/>
                </a:solidFill>
                <a:latin typeface="+mn-ea"/>
              </a:rPr>
              <a:t>食材洗浄</a:t>
            </a:r>
            <a:endParaRPr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4856767" y="5651634"/>
            <a:ext cx="2100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食材の洗浄に</a:t>
            </a:r>
            <a:r>
              <a:rPr lang="en-US" altLang="ja-JP" sz="800" dirty="0">
                <a:latin typeface="+mn-ea"/>
              </a:rPr>
              <a:t>UFB</a:t>
            </a:r>
            <a:r>
              <a:rPr lang="ja-JP" altLang="en-US" sz="800" dirty="0">
                <a:latin typeface="+mn-ea"/>
              </a:rPr>
              <a:t>を用いることで</a:t>
            </a:r>
            <a:r>
              <a:rPr lang="ja-JP" altLang="en-US" sz="800" dirty="0" smtClean="0">
                <a:latin typeface="+mn-ea"/>
              </a:rPr>
              <a:t>、より</a:t>
            </a:r>
            <a:r>
              <a:rPr lang="ja-JP" altLang="en-US" sz="800" dirty="0">
                <a:latin typeface="+mn-ea"/>
              </a:rPr>
              <a:t>効果的</a:t>
            </a:r>
            <a:r>
              <a:rPr lang="ja-JP" altLang="en-US" sz="800" dirty="0" smtClean="0">
                <a:latin typeface="+mn-ea"/>
              </a:rPr>
              <a:t>な洗浄が実現できるといわれている</a:t>
            </a:r>
            <a:endParaRPr lang="en-US" altLang="ja-JP" sz="800" dirty="0">
              <a:latin typeface="+mn-ea"/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7136870" y="5918321"/>
            <a:ext cx="220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/>
            <a:r>
              <a:rPr lang="en-US" altLang="ja-JP" sz="800" dirty="0" smtClean="0">
                <a:latin typeface="+mn-ea"/>
              </a:rPr>
              <a:t>※</a:t>
            </a:r>
            <a:r>
              <a:rPr lang="ja-JP" altLang="en-US" sz="800" dirty="0" smtClean="0">
                <a:latin typeface="+mn-ea"/>
              </a:rPr>
              <a:t>ポンプ</a:t>
            </a:r>
            <a:r>
              <a:rPr lang="ja-JP" altLang="en-US" sz="800" dirty="0">
                <a:latin typeface="+mn-ea"/>
              </a:rPr>
              <a:t>は食品用ではないため、導入時に</a:t>
            </a:r>
            <a:r>
              <a:rPr lang="ja-JP" altLang="en-US" sz="800" dirty="0" smtClean="0">
                <a:latin typeface="+mn-ea"/>
              </a:rPr>
              <a:t>は食品用</a:t>
            </a:r>
            <a:r>
              <a:rPr lang="ja-JP" altLang="en-US" sz="800" dirty="0">
                <a:latin typeface="+mn-ea"/>
              </a:rPr>
              <a:t>仕様の別注</a:t>
            </a:r>
            <a:r>
              <a:rPr lang="ja-JP" altLang="en-US" sz="800" dirty="0" smtClean="0">
                <a:latin typeface="+mn-ea"/>
              </a:rPr>
              <a:t>対応となります</a:t>
            </a:r>
            <a:endParaRPr lang="en-US" altLang="ja-JP" sz="800" dirty="0">
              <a:latin typeface="+mn-ea"/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7136870" y="5574923"/>
            <a:ext cx="1751056" cy="248692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 smtClean="0">
                <a:latin typeface="+mn-ea"/>
              </a:rPr>
              <a:t>配管バイパス型</a:t>
            </a:r>
            <a:r>
              <a:rPr lang="ja-JP" altLang="en-US" sz="700" dirty="0" smtClean="0">
                <a:latin typeface="+mn-ea"/>
              </a:rPr>
              <a:t>（ポンプレスタイプ）</a:t>
            </a:r>
            <a:endParaRPr lang="en-US" altLang="ja-JP" sz="700" dirty="0">
              <a:latin typeface="+mn-ea"/>
            </a:endParaRPr>
          </a:p>
        </p:txBody>
      </p:sp>
      <p:pic>
        <p:nvPicPr>
          <p:cNvPr id="208" name="図 2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01" y="5451128"/>
            <a:ext cx="577707" cy="433281"/>
          </a:xfrm>
          <a:prstGeom prst="rect">
            <a:avLst/>
          </a:prstGeom>
        </p:spPr>
      </p:pic>
      <p:pic>
        <p:nvPicPr>
          <p:cNvPr id="212" name="図 2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3383" y="4204771"/>
            <a:ext cx="875324" cy="592961"/>
          </a:xfrm>
          <a:prstGeom prst="rect">
            <a:avLst/>
          </a:prstGeom>
        </p:spPr>
      </p:pic>
      <p:sp>
        <p:nvSpPr>
          <p:cNvPr id="213" name="テキスト ボックス 212"/>
          <p:cNvSpPr txBox="1"/>
          <p:nvPr/>
        </p:nvSpPr>
        <p:spPr>
          <a:xfrm>
            <a:off x="438478" y="3260446"/>
            <a:ext cx="1239101" cy="414486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 smtClean="0">
                <a:latin typeface="+mn-ea"/>
              </a:rPr>
              <a:t>配管バイパス型</a:t>
            </a:r>
            <a:endParaRPr lang="en-US" altLang="ja-JP" sz="1000" dirty="0" smtClean="0">
              <a:latin typeface="+mn-ea"/>
            </a:endParaRPr>
          </a:p>
          <a:p>
            <a:pPr algn="ctr"/>
            <a:r>
              <a:rPr lang="ja-JP" altLang="en-US" sz="900" dirty="0" smtClean="0">
                <a:latin typeface="+mn-ea"/>
              </a:rPr>
              <a:t>（ポンプレスタイプ）</a:t>
            </a:r>
            <a:endParaRPr lang="en-US" altLang="ja-JP" sz="900" dirty="0">
              <a:latin typeface="+mn-ea"/>
            </a:endParaRPr>
          </a:p>
        </p:txBody>
      </p:sp>
      <p:sp>
        <p:nvSpPr>
          <p:cNvPr id="214" name="角丸四角形吹き出し 213"/>
          <p:cNvSpPr/>
          <p:nvPr/>
        </p:nvSpPr>
        <p:spPr>
          <a:xfrm>
            <a:off x="341601" y="3106571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>
                <a:latin typeface="+mn-ea"/>
              </a:rPr>
              <a:t>おすすめ</a:t>
            </a: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7327463" y="2068672"/>
            <a:ext cx="1107795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 smtClean="0">
                <a:latin typeface="+mn-ea"/>
              </a:rPr>
              <a:t>配管バイパス型</a:t>
            </a:r>
            <a:endParaRPr lang="en-US" altLang="ja-JP" sz="1000" dirty="0">
              <a:latin typeface="+mn-ea"/>
            </a:endParaRPr>
          </a:p>
        </p:txBody>
      </p:sp>
      <p:sp>
        <p:nvSpPr>
          <p:cNvPr id="216" name="角丸四角形吹き出し 215"/>
          <p:cNvSpPr/>
          <p:nvPr/>
        </p:nvSpPr>
        <p:spPr>
          <a:xfrm>
            <a:off x="7230586" y="1897078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>
                <a:latin typeface="+mn-ea"/>
              </a:rPr>
              <a:t>おすすめ</a:t>
            </a:r>
          </a:p>
        </p:txBody>
      </p:sp>
      <p:pic>
        <p:nvPicPr>
          <p:cNvPr id="217" name="図 2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3383" y="1854349"/>
            <a:ext cx="875324" cy="592961"/>
          </a:xfrm>
          <a:prstGeom prst="rect">
            <a:avLst/>
          </a:prstGeom>
        </p:spPr>
      </p:pic>
      <p:sp>
        <p:nvSpPr>
          <p:cNvPr id="218" name="テキスト ボックス 217"/>
          <p:cNvSpPr txBox="1"/>
          <p:nvPr/>
        </p:nvSpPr>
        <p:spPr>
          <a:xfrm>
            <a:off x="7327463" y="4105513"/>
            <a:ext cx="1107795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 smtClean="0">
                <a:latin typeface="+mn-ea"/>
              </a:rPr>
              <a:t>配管バイパス型</a:t>
            </a:r>
            <a:endParaRPr lang="en-US" altLang="ja-JP" sz="1000" dirty="0">
              <a:latin typeface="+mn-ea"/>
            </a:endParaRPr>
          </a:p>
        </p:txBody>
      </p:sp>
      <p:sp>
        <p:nvSpPr>
          <p:cNvPr id="219" name="角丸四角形吹き出し 218"/>
          <p:cNvSpPr/>
          <p:nvPr/>
        </p:nvSpPr>
        <p:spPr>
          <a:xfrm>
            <a:off x="7230586" y="3933919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>
                <a:latin typeface="+mn-ea"/>
              </a:rPr>
              <a:t>おすすめ</a:t>
            </a:r>
          </a:p>
        </p:txBody>
      </p:sp>
      <p:sp>
        <p:nvSpPr>
          <p:cNvPr id="224" name="角丸四角形 223"/>
          <p:cNvSpPr/>
          <p:nvPr/>
        </p:nvSpPr>
        <p:spPr>
          <a:xfrm>
            <a:off x="334474" y="5199706"/>
            <a:ext cx="787814" cy="3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洗浄・清掃</a:t>
            </a:r>
            <a:endParaRPr lang="en-US" altLang="ja-JP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438478" y="5981380"/>
            <a:ext cx="1239101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 smtClean="0">
                <a:latin typeface="+mn-ea"/>
              </a:rPr>
              <a:t>配管バイパス型</a:t>
            </a:r>
            <a:endParaRPr lang="en-US" altLang="ja-JP" sz="1000" dirty="0">
              <a:latin typeface="+mn-ea"/>
            </a:endParaRPr>
          </a:p>
        </p:txBody>
      </p:sp>
      <p:sp>
        <p:nvSpPr>
          <p:cNvPr id="226" name="角丸四角形吹き出し 225"/>
          <p:cNvSpPr/>
          <p:nvPr/>
        </p:nvSpPr>
        <p:spPr>
          <a:xfrm>
            <a:off x="341601" y="5809786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>
                <a:latin typeface="+mn-ea"/>
              </a:rPr>
              <a:t>おすすめ</a:t>
            </a:r>
          </a:p>
        </p:txBody>
      </p:sp>
      <p:sp>
        <p:nvSpPr>
          <p:cNvPr id="228" name="角丸四角形吹き出し 227"/>
          <p:cNvSpPr/>
          <p:nvPr/>
        </p:nvSpPr>
        <p:spPr>
          <a:xfrm>
            <a:off x="7014843" y="5413980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>
                <a:latin typeface="+mn-ea"/>
              </a:rPr>
              <a:t>おすすめ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24" y="1754791"/>
            <a:ext cx="1167376" cy="656649"/>
          </a:xfrm>
          <a:prstGeom prst="rect">
            <a:avLst/>
          </a:prstGeom>
        </p:spPr>
      </p:pic>
      <p:cxnSp>
        <p:nvCxnSpPr>
          <p:cNvPr id="179" name="直線矢印コネクタ 178"/>
          <p:cNvCxnSpPr>
            <a:stCxn id="170" idx="3"/>
            <a:endCxn id="6" idx="1"/>
          </p:cNvCxnSpPr>
          <p:nvPr/>
        </p:nvCxnSpPr>
        <p:spPr>
          <a:xfrm flipV="1">
            <a:off x="2584643" y="2083116"/>
            <a:ext cx="816581" cy="51169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図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72" y="2661906"/>
            <a:ext cx="1166982" cy="685069"/>
          </a:xfrm>
          <a:prstGeom prst="rect">
            <a:avLst/>
          </a:prstGeom>
        </p:spPr>
      </p:pic>
      <p:cxnSp>
        <p:nvCxnSpPr>
          <p:cNvPr id="199" name="直線矢印コネクタ 198"/>
          <p:cNvCxnSpPr>
            <a:stCxn id="190" idx="0"/>
            <a:endCxn id="72" idx="1"/>
          </p:cNvCxnSpPr>
          <p:nvPr/>
        </p:nvCxnSpPr>
        <p:spPr>
          <a:xfrm flipV="1">
            <a:off x="1923572" y="3004441"/>
            <a:ext cx="1798400" cy="181243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図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19" y="1207220"/>
            <a:ext cx="1173166" cy="694284"/>
          </a:xfrm>
          <a:prstGeom prst="rect">
            <a:avLst/>
          </a:prstGeom>
        </p:spPr>
      </p:pic>
      <p:cxnSp>
        <p:nvCxnSpPr>
          <p:cNvPr id="178" name="直線矢印コネクタ 177"/>
          <p:cNvCxnSpPr>
            <a:stCxn id="167" idx="1"/>
            <a:endCxn id="73" idx="2"/>
          </p:cNvCxnSpPr>
          <p:nvPr/>
        </p:nvCxnSpPr>
        <p:spPr>
          <a:xfrm flipH="1">
            <a:off x="6219402" y="1761254"/>
            <a:ext cx="911022" cy="1402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図 83" descr="タイル張りのバスルーム&#10;&#10;自動的に生成された説明">
            <a:extLst>
              <a:ext uri="{FF2B5EF4-FFF2-40B4-BE49-F238E27FC236}">
                <a16:creationId xmlns:a16="http://schemas.microsoft.com/office/drawing/2014/main" id="{2D15A165-082C-456D-825A-032FBD35F1F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17" t="16691" r="3042" b="2947"/>
          <a:stretch/>
        </p:blipFill>
        <p:spPr>
          <a:xfrm>
            <a:off x="5394850" y="2705751"/>
            <a:ext cx="894071" cy="7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0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UFB</a:t>
            </a:r>
            <a:r>
              <a:rPr lang="ja-JP" altLang="en-US" smtClean="0"/>
              <a:t>導入によるメリット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632520" y="1337531"/>
            <a:ext cx="2593504" cy="9361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経済的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32520" y="2875105"/>
            <a:ext cx="2593504" cy="9361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エコ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632520" y="4412680"/>
            <a:ext cx="2593504" cy="9361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感染症対策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05399" y="4509120"/>
            <a:ext cx="6088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普段使用している水を</a:t>
            </a:r>
            <a:r>
              <a:rPr lang="en-US" altLang="ja-JP" sz="1400" dirty="0"/>
              <a:t>UFB</a:t>
            </a:r>
            <a:r>
              <a:rPr lang="ja-JP" altLang="en-US" sz="1400" dirty="0"/>
              <a:t>水にするだけで、除菌が可能に。</a:t>
            </a:r>
            <a:endParaRPr lang="en-US" altLang="ja-JP" sz="1400" dirty="0"/>
          </a:p>
          <a:p>
            <a:r>
              <a:rPr lang="ja-JP" altLang="en-US" sz="1400" dirty="0"/>
              <a:t>さらに、他の除菌剤と組み合せて使用すれば、薬剤の効果を安定化させ、</a:t>
            </a:r>
            <a:endParaRPr lang="en-US" altLang="ja-JP" sz="1400" dirty="0"/>
          </a:p>
          <a:p>
            <a:r>
              <a:rPr lang="ja-JP" altLang="en-US" sz="1400" dirty="0"/>
              <a:t>より確実な感染症対策が可能に。</a:t>
            </a:r>
            <a:endParaRPr lang="en-US" altLang="ja-JP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812" y="5822374"/>
            <a:ext cx="967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UFB</a:t>
            </a:r>
            <a:r>
              <a:rPr lang="ja-JP" altLang="en-US" sz="2000" b="1" dirty="0"/>
              <a:t>の導入によって、</a:t>
            </a:r>
            <a:r>
              <a:rPr lang="ja-JP" altLang="en-US" sz="2800" b="1" dirty="0"/>
              <a:t>一石三鳥</a:t>
            </a:r>
            <a:r>
              <a:rPr lang="ja-JP" altLang="en-US" sz="2000" b="1" dirty="0"/>
              <a:t>で</a:t>
            </a:r>
            <a:r>
              <a:rPr lang="ja-JP" altLang="en-US" sz="2800" b="1" dirty="0"/>
              <a:t>快適な空間づくり</a:t>
            </a:r>
            <a:r>
              <a:rPr lang="ja-JP" altLang="en-US" sz="2000" b="1" dirty="0"/>
              <a:t>を実現！</a:t>
            </a:r>
            <a:endParaRPr lang="en-US" altLang="ja-JP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05399" y="3083832"/>
            <a:ext cx="608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人や環境に悪影響を与える強い洗浄剤を使用せず、水と空気だけで高い洗浄効果を発揮するため</a:t>
            </a:r>
            <a:r>
              <a:rPr lang="ja-JP" altLang="en-US" sz="1400" dirty="0" smtClean="0"/>
              <a:t>、エコ</a:t>
            </a:r>
            <a:r>
              <a:rPr lang="ja-JP" altLang="en-US" sz="1400" dirty="0"/>
              <a:t>な洗浄・清掃が可能。</a:t>
            </a:r>
            <a:endParaRPr lang="en-US" altLang="ja-JP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05399" y="1436251"/>
            <a:ext cx="6088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洗剤・薬剤・水の使用量が減るため、経済的。</a:t>
            </a:r>
            <a:endParaRPr lang="en-US" altLang="ja-JP" sz="1400" dirty="0"/>
          </a:p>
          <a:p>
            <a:r>
              <a:rPr lang="ja-JP" altLang="en-US" sz="1400" dirty="0"/>
              <a:t>特に尿石除去においては、薬剤の使用・尿石詰まりの緊急対応等がなくなり、</a:t>
            </a:r>
            <a:endParaRPr lang="en-US" altLang="ja-JP" sz="1400" dirty="0"/>
          </a:p>
          <a:p>
            <a:r>
              <a:rPr lang="ja-JP" altLang="en-US" sz="1400" dirty="0"/>
              <a:t>ランニングコストで圧倒的なメリットを発揮する。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67417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ユーザー定義 4">
      <a:majorFont>
        <a:latin typeface="BIZ UDPゴシック"/>
        <a:ea typeface="BIZ UD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5160</TotalTime>
  <Words>785</Words>
  <Application>Microsoft Office PowerPoint</Application>
  <PresentationFormat>A4 210 x 297 mm</PresentationFormat>
  <Paragraphs>111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BIZ UDPゴシック</vt:lpstr>
      <vt:lpstr>BIZ UDゴシック</vt:lpstr>
      <vt:lpstr>游ゴシック</vt:lpstr>
      <vt:lpstr>Arial</vt:lpstr>
      <vt:lpstr>Office テーマ</vt:lpstr>
      <vt:lpstr>ウルトラファインバブル（UFB） 活用のご提案</vt:lpstr>
      <vt:lpstr>UFBでできること</vt:lpstr>
      <vt:lpstr>UFBの導入方法</vt:lpstr>
      <vt:lpstr>UFB活用展開例（工場の例）</vt:lpstr>
      <vt:lpstr>UFB導入によるメリット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UFB_工場への活用_2020.12</dc:title>
  <dc:creator>井上 夕稀乃</dc:creator>
  <cp:lastModifiedBy>井上 夕稀乃</cp:lastModifiedBy>
  <cp:revision>80</cp:revision>
  <cp:lastPrinted>2020-09-08T01:26:29Z</cp:lastPrinted>
  <dcterms:created xsi:type="dcterms:W3CDTF">2020-09-04T06:12:24Z</dcterms:created>
  <dcterms:modified xsi:type="dcterms:W3CDTF">2020-12-17T13:17:04Z</dcterms:modified>
</cp:coreProperties>
</file>