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C8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1" autoAdjust="0"/>
  </p:normalViewPr>
  <p:slideViewPr>
    <p:cSldViewPr showGuides="1">
      <p:cViewPr varScale="1">
        <p:scale>
          <a:sx n="111" d="100"/>
          <a:sy n="111" d="100"/>
        </p:scale>
        <p:origin x="1248" y="114"/>
      </p:cViewPr>
      <p:guideLst>
        <p:guide orient="horz" pos="2160"/>
        <p:guide pos="3120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A2C5-527A-48BC-BA91-2ABD1585690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3C30-3E4B-42EC-85F9-562F3DB0B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49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E6D50-F915-48B8-8F2F-B10DF3F983F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043E-8885-46CF-B5F0-29C3179B5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7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497D-411E-4AFB-BDAC-CCC9D5CE694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46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6D5-65F6-4F3B-BCB4-B655CED9343C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97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897C-46B6-43CD-B3C1-00423A8D4282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39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 userDrawn="1"/>
        </p:nvCxnSpPr>
        <p:spPr>
          <a:xfrm>
            <a:off x="389493" y="610178"/>
            <a:ext cx="9010001" cy="0"/>
          </a:xfrm>
          <a:prstGeom prst="line">
            <a:avLst/>
          </a:prstGeom>
          <a:ln w="114300">
            <a:solidFill>
              <a:srgbClr val="5968B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389493" y="149102"/>
            <a:ext cx="8543925" cy="61560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</p:spPr>
        <p:txBody>
          <a:bodyPr/>
          <a:lstStyle/>
          <a:p>
            <a:fld id="{774666A2-8F14-407A-AACB-33F67658C420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11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78522" y="224034"/>
            <a:ext cx="2228850" cy="365125"/>
          </a:xfrm>
        </p:spPr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7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63564"/>
            <a:ext cx="8426912" cy="56555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66A2-8F14-407A-AACB-33F67658C420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3639" y="205124"/>
            <a:ext cx="324000" cy="32403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60E8F98-B1E7-4492-8144-329D1D7296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93362" y="610178"/>
            <a:ext cx="9524277" cy="0"/>
          </a:xfrm>
          <a:prstGeom prst="line">
            <a:avLst/>
          </a:prstGeom>
          <a:ln w="114300">
            <a:solidFill>
              <a:srgbClr val="5968B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76" y="188640"/>
            <a:ext cx="937982" cy="3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3ABF-9CDD-458B-93CA-9DB51FFCABFA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9B19-0AE8-4EB6-A7ED-75FE483836A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0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57F3-5888-4F50-AD2A-FE0EF6715F2D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24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54BC-ACE9-44A7-95E5-A053451755A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8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EDE5-B996-4537-98A2-A48B22306CC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42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E14A-6912-4BFF-BA43-0704B17D0FF1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00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F06-7471-409C-85E1-DA7873354E7E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76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14FB-A59E-43C3-8577-EC1D7300DE95}" type="datetime1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E8F98-B1E7-4492-8144-329D1D7296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31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76937" y="3068960"/>
            <a:ext cx="4968552" cy="1152128"/>
          </a:xfr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2400" dirty="0"/>
              <a:t>ウルトラファインバブル（</a:t>
            </a:r>
            <a:r>
              <a:rPr lang="en-US" altLang="ja-JP" sz="2400" dirty="0"/>
              <a:t>UFB</a:t>
            </a:r>
            <a:r>
              <a:rPr lang="ja-JP" altLang="en-US" sz="2400" dirty="0"/>
              <a:t>）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活用のご提案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435725" y="3129342"/>
            <a:ext cx="468052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93" y="2492896"/>
            <a:ext cx="2202816" cy="4806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r="39085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8769424" y="188640"/>
            <a:ext cx="1008112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solidFill>
                  <a:schemeClr val="tx1"/>
                </a:solidFill>
              </a:rPr>
              <a:t>2020.12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6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UFB</a:t>
            </a:r>
            <a:r>
              <a:rPr lang="ja-JP" altLang="en-US" smtClean="0"/>
              <a:t>でできること</a:t>
            </a:r>
            <a:endParaRPr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233712" y="4145061"/>
            <a:ext cx="4421720" cy="252223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ja-JP" altLang="en-US" sz="1600" dirty="0">
                <a:solidFill>
                  <a:schemeClr val="accent4"/>
                </a:solidFill>
              </a:rPr>
              <a:t>洗浄・清掃</a:t>
            </a:r>
            <a:endParaRPr lang="en-US" altLang="ja-JP" sz="1600" dirty="0">
              <a:solidFill>
                <a:schemeClr val="accent4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000" b="1" dirty="0">
                <a:solidFill>
                  <a:schemeClr val="accent4"/>
                </a:solidFill>
              </a:rPr>
              <a:t>水だけ </a:t>
            </a:r>
            <a:r>
              <a:rPr lang="ja-JP" altLang="en-US" sz="1600" b="1" dirty="0" smtClean="0">
                <a:solidFill>
                  <a:schemeClr val="accent4"/>
                </a:solidFill>
              </a:rPr>
              <a:t>で</a:t>
            </a:r>
            <a:r>
              <a:rPr lang="ja-JP" altLang="en-US" sz="2000" b="1" dirty="0" smtClean="0">
                <a:solidFill>
                  <a:schemeClr val="accent4"/>
                </a:solidFill>
              </a:rPr>
              <a:t>菌</a:t>
            </a:r>
            <a:r>
              <a:rPr lang="ja-JP" altLang="en-US" sz="1600" b="1" dirty="0" smtClean="0">
                <a:solidFill>
                  <a:schemeClr val="accent4"/>
                </a:solidFill>
              </a:rPr>
              <a:t>を</a:t>
            </a:r>
            <a:r>
              <a:rPr lang="ja-JP" altLang="en-US" sz="2000" b="1" dirty="0" smtClean="0">
                <a:solidFill>
                  <a:schemeClr val="accent4"/>
                </a:solidFill>
              </a:rPr>
              <a:t>破壊、臭い</a:t>
            </a:r>
            <a:r>
              <a:rPr lang="ja-JP" altLang="en-US" sz="1600" b="1" dirty="0" smtClean="0">
                <a:solidFill>
                  <a:schemeClr val="accent4"/>
                </a:solidFill>
              </a:rPr>
              <a:t>も</a:t>
            </a:r>
            <a:r>
              <a:rPr lang="ja-JP" altLang="en-US" sz="2000" b="1" dirty="0" smtClean="0">
                <a:solidFill>
                  <a:schemeClr val="accent4"/>
                </a:solidFill>
              </a:rPr>
              <a:t>軽減</a:t>
            </a:r>
            <a:endParaRPr lang="ja-JP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232406" y="4147015"/>
            <a:ext cx="4426138" cy="25202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ja-JP" altLang="en-US" sz="1600" dirty="0">
                <a:solidFill>
                  <a:schemeClr val="accent1"/>
                </a:solidFill>
              </a:rPr>
              <a:t>尿石除去</a:t>
            </a:r>
            <a:endParaRPr lang="en-US" altLang="ja-JP" sz="1600" dirty="0">
              <a:solidFill>
                <a:schemeClr val="accent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000" b="1" dirty="0">
                <a:solidFill>
                  <a:schemeClr val="accent1"/>
                </a:solidFill>
              </a:rPr>
              <a:t>水だけ </a:t>
            </a:r>
            <a:r>
              <a:rPr lang="ja-JP" altLang="en-US" sz="1600" b="1" dirty="0">
                <a:solidFill>
                  <a:schemeClr val="accent1"/>
                </a:solidFill>
              </a:rPr>
              <a:t>で</a:t>
            </a:r>
            <a:r>
              <a:rPr lang="ja-JP" altLang="en-US" sz="2000" b="1" dirty="0">
                <a:solidFill>
                  <a:schemeClr val="accent1"/>
                </a:solidFill>
              </a:rPr>
              <a:t>尿石詰まり</a:t>
            </a:r>
            <a:r>
              <a:rPr lang="ja-JP" altLang="en-US" sz="1600" b="1" dirty="0">
                <a:solidFill>
                  <a:schemeClr val="accent1"/>
                </a:solidFill>
              </a:rPr>
              <a:t>を</a:t>
            </a:r>
            <a:r>
              <a:rPr lang="ja-JP" altLang="en-US" sz="2000" b="1" dirty="0">
                <a:solidFill>
                  <a:schemeClr val="accent1"/>
                </a:solidFill>
              </a:rPr>
              <a:t>解消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233711" y="1379447"/>
            <a:ext cx="9424833" cy="247307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ja-JP" altLang="en-US" sz="1600" dirty="0">
                <a:solidFill>
                  <a:schemeClr val="accent2">
                    <a:lumMod val="75000"/>
                  </a:schemeClr>
                </a:solidFill>
              </a:rPr>
              <a:t>除菌・消臭</a:t>
            </a:r>
            <a:endParaRPr lang="en-US" altLang="ja-JP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40000"/>
              </a:lnSpc>
            </a:pPr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水だけ </a:t>
            </a:r>
            <a:r>
              <a:rPr lang="ja-JP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で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頑固な汚れ</a:t>
            </a:r>
            <a:r>
              <a:rPr lang="ja-JP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が</a:t>
            </a:r>
            <a:r>
              <a:rPr lang="ja-JP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落とせる</a:t>
            </a:r>
            <a:endParaRPr lang="ja-JP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" name="図 39" descr="タイル張りのバスルーム&#10;&#10;自動的に生成された説明">
            <a:extLst>
              <a:ext uri="{FF2B5EF4-FFF2-40B4-BE49-F238E27FC236}">
                <a16:creationId xmlns:a16="http://schemas.microsoft.com/office/drawing/2014/main" id="{2D15A165-082C-456D-825A-032FBD35F1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17" t="16691" r="3042" b="2947"/>
          <a:stretch/>
        </p:blipFill>
        <p:spPr>
          <a:xfrm>
            <a:off x="7258513" y="5279919"/>
            <a:ext cx="1338084" cy="1070467"/>
          </a:xfrm>
          <a:prstGeom prst="rect">
            <a:avLst/>
          </a:prstGeom>
        </p:spPr>
      </p:pic>
      <p:sp>
        <p:nvSpPr>
          <p:cNvPr id="41" name="左矢印吹き出し 40"/>
          <p:cNvSpPr/>
          <p:nvPr/>
        </p:nvSpPr>
        <p:spPr>
          <a:xfrm>
            <a:off x="8554270" y="5396451"/>
            <a:ext cx="974386" cy="855865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臭気の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軽減にも</a:t>
            </a:r>
          </a:p>
        </p:txBody>
      </p:sp>
      <p:sp>
        <p:nvSpPr>
          <p:cNvPr id="42" name="左矢印吹き出し 41"/>
          <p:cNvSpPr/>
          <p:nvPr/>
        </p:nvSpPr>
        <p:spPr>
          <a:xfrm flipH="1">
            <a:off x="5391181" y="5405104"/>
            <a:ext cx="1889880" cy="855865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27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便器の流し水に</a:t>
            </a:r>
            <a:r>
              <a:rPr lang="en-US" altLang="ja-JP" sz="1200" dirty="0">
                <a:solidFill>
                  <a:schemeClr val="tx1"/>
                </a:solidFill>
              </a:rPr>
              <a:t>UFB</a:t>
            </a:r>
            <a:r>
              <a:rPr lang="ja-JP" altLang="en-US" sz="1200" dirty="0">
                <a:solidFill>
                  <a:schemeClr val="tx1"/>
                </a:solidFill>
              </a:rPr>
              <a:t>を日々使用すること</a:t>
            </a:r>
            <a:r>
              <a:rPr lang="ja-JP" altLang="en-US" sz="1200" dirty="0" smtClean="0">
                <a:solidFill>
                  <a:schemeClr val="tx1"/>
                </a:solidFill>
              </a:rPr>
              <a:t>で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chemeClr val="tx1"/>
                </a:solidFill>
              </a:rPr>
              <a:t>尿</a:t>
            </a:r>
            <a:r>
              <a:rPr lang="ja-JP" altLang="en-US" sz="1200" b="1" dirty="0">
                <a:solidFill>
                  <a:schemeClr val="tx1"/>
                </a:solidFill>
              </a:rPr>
              <a:t>石</a:t>
            </a:r>
            <a:r>
              <a:rPr lang="ja-JP" altLang="en-US" sz="1200" dirty="0">
                <a:solidFill>
                  <a:schemeClr val="tx1"/>
                </a:solidFill>
              </a:rPr>
              <a:t>を</a:t>
            </a:r>
            <a:r>
              <a:rPr lang="ja-JP" altLang="en-US" sz="1200" b="1" dirty="0">
                <a:solidFill>
                  <a:schemeClr val="tx1"/>
                </a:solidFill>
              </a:rPr>
              <a:t>除去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1781409" y="4267501"/>
            <a:ext cx="1326326" cy="333935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除菌・消臭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6782312" y="4267501"/>
            <a:ext cx="1326326" cy="33393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600" b="1" dirty="0">
                <a:solidFill>
                  <a:schemeClr val="bg1"/>
                </a:solidFill>
              </a:rPr>
              <a:t>尿石除去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4287568" y="1552295"/>
            <a:ext cx="1326326" cy="33393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13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洗浄・清掃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351728" y="827420"/>
            <a:ext cx="720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UFB</a:t>
            </a:r>
            <a:r>
              <a:rPr lang="ja-JP" altLang="en-US" dirty="0"/>
              <a:t>を導入することによって得られる効果は主に次の</a:t>
            </a:r>
            <a:r>
              <a:rPr lang="en-US" altLang="ja-JP" dirty="0"/>
              <a:t>3</a:t>
            </a:r>
            <a:r>
              <a:rPr lang="ja-JP" altLang="en-US" dirty="0"/>
              <a:t>つ</a:t>
            </a:r>
            <a:endParaRPr lang="en-US" altLang="ja-JP" dirty="0"/>
          </a:p>
        </p:txBody>
      </p:sp>
      <p:sp>
        <p:nvSpPr>
          <p:cNvPr id="50" name="楕円 49"/>
          <p:cNvSpPr/>
          <p:nvPr/>
        </p:nvSpPr>
        <p:spPr>
          <a:xfrm>
            <a:off x="664187" y="4625887"/>
            <a:ext cx="916206" cy="526745"/>
          </a:xfrm>
          <a:prstGeom prst="ellipse">
            <a:avLst/>
          </a:prstGeom>
          <a:noFill/>
          <a:ln w="47625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楕円 50"/>
          <p:cNvSpPr/>
          <p:nvPr/>
        </p:nvSpPr>
        <p:spPr>
          <a:xfrm>
            <a:off x="5848854" y="4625411"/>
            <a:ext cx="916206" cy="526745"/>
          </a:xfrm>
          <a:prstGeom prst="ellipse">
            <a:avLst/>
          </a:prstGeom>
          <a:noFill/>
          <a:ln w="47625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楕円 51"/>
          <p:cNvSpPr/>
          <p:nvPr/>
        </p:nvSpPr>
        <p:spPr>
          <a:xfrm>
            <a:off x="3107735" y="1857843"/>
            <a:ext cx="916206" cy="526745"/>
          </a:xfrm>
          <a:prstGeom prst="ellipse">
            <a:avLst/>
          </a:prstGeom>
          <a:noFill/>
          <a:ln w="47625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4" name="Picture 8" descr="これで飲食のプロになれる！飲食店の業界用語をまとめて紹介します | 店舗経営レシピブック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r="6761"/>
          <a:stretch/>
        </p:blipFill>
        <p:spPr bwMode="auto">
          <a:xfrm>
            <a:off x="6632764" y="2521439"/>
            <a:ext cx="1338083" cy="10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過去の施工事例（旨豚焼肉ぶうたん）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/>
        </p:blipFill>
        <p:spPr bwMode="auto">
          <a:xfrm>
            <a:off x="407766" y="2521438"/>
            <a:ext cx="1338084" cy="10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飲食店開業・厨房設計サポート | 厨房創庫 長野市・松本市の厨房機器流通センタ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t="25627" r="30250" b="25627"/>
          <a:stretch/>
        </p:blipFill>
        <p:spPr bwMode="auto">
          <a:xfrm>
            <a:off x="3503330" y="2521438"/>
            <a:ext cx="1368150" cy="10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左矢印吹き出し 26"/>
          <p:cNvSpPr/>
          <p:nvPr/>
        </p:nvSpPr>
        <p:spPr>
          <a:xfrm>
            <a:off x="1745850" y="2628738"/>
            <a:ext cx="1559896" cy="855865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146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レンジフードの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頑固な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油汚れ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に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左矢印吹き出し 27"/>
          <p:cNvSpPr/>
          <p:nvPr/>
        </p:nvSpPr>
        <p:spPr>
          <a:xfrm>
            <a:off x="4871480" y="2628738"/>
            <a:ext cx="1559896" cy="855865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146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床や排水溝などの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chemeClr val="tx1"/>
                </a:solidFill>
              </a:rPr>
              <a:t>ヌメリ</a:t>
            </a:r>
            <a:r>
              <a:rPr lang="ja-JP" altLang="en-US" sz="1200" dirty="0" smtClean="0">
                <a:solidFill>
                  <a:schemeClr val="tx1"/>
                </a:solidFill>
              </a:rPr>
              <a:t>や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油汚れ</a:t>
            </a:r>
            <a:r>
              <a:rPr lang="ja-JP" altLang="en-US" sz="1200" dirty="0" smtClean="0">
                <a:solidFill>
                  <a:schemeClr val="tx1"/>
                </a:solidFill>
              </a:rPr>
              <a:t>に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左矢印吹き出し 28"/>
          <p:cNvSpPr/>
          <p:nvPr/>
        </p:nvSpPr>
        <p:spPr>
          <a:xfrm>
            <a:off x="7970847" y="2628738"/>
            <a:ext cx="1559896" cy="855865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146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フロア</a:t>
            </a:r>
            <a:r>
              <a:rPr lang="ja-JP" altLang="en-US" sz="1200" dirty="0" smtClean="0">
                <a:solidFill>
                  <a:schemeClr val="tx1"/>
                </a:solidFill>
              </a:rPr>
              <a:t>に堆積した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chemeClr val="tx1"/>
                </a:solidFill>
              </a:rPr>
              <a:t>汚れ</a:t>
            </a:r>
            <a:r>
              <a:rPr lang="ja-JP" altLang="en-US" sz="1200" dirty="0" smtClean="0">
                <a:solidFill>
                  <a:schemeClr val="tx1"/>
                </a:solidFill>
              </a:rPr>
              <a:t>や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べたつき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に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r="919"/>
          <a:stretch/>
        </p:blipFill>
        <p:spPr>
          <a:xfrm>
            <a:off x="407766" y="5299949"/>
            <a:ext cx="1216439" cy="973151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37576" r="36177"/>
          <a:stretch/>
        </p:blipFill>
        <p:spPr>
          <a:xfrm>
            <a:off x="1680975" y="5441974"/>
            <a:ext cx="1216439" cy="973151"/>
          </a:xfrm>
          <a:prstGeom prst="rect">
            <a:avLst/>
          </a:prstGeom>
        </p:spPr>
      </p:pic>
      <p:sp>
        <p:nvSpPr>
          <p:cNvPr id="35" name="左矢印吹き出し 34"/>
          <p:cNvSpPr/>
          <p:nvPr/>
        </p:nvSpPr>
        <p:spPr>
          <a:xfrm>
            <a:off x="2936029" y="5251291"/>
            <a:ext cx="1583843" cy="1139157"/>
          </a:xfrm>
          <a:prstGeom prst="leftArrowCallout">
            <a:avLst>
              <a:gd name="adj1" fmla="val 50000"/>
              <a:gd name="adj2" fmla="val 25000"/>
              <a:gd name="adj3" fmla="val 19400"/>
              <a:gd name="adj4" fmla="val 907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不特定多数の人が触るドアノブやテーブル周り等</a:t>
            </a:r>
            <a:endParaRPr kumimoji="1" lang="en-US" altLang="ja-JP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2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UFB</a:t>
            </a:r>
            <a:r>
              <a:rPr lang="ja-JP" altLang="en-US" dirty="0" smtClean="0"/>
              <a:t>の導入方法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0" t="3562" r="7614" b="13029"/>
          <a:stretch/>
        </p:blipFill>
        <p:spPr>
          <a:xfrm rot="120000">
            <a:off x="2707565" y="4307369"/>
            <a:ext cx="2122609" cy="2122609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278518" y="3726532"/>
            <a:ext cx="4460662" cy="432000"/>
          </a:xfrm>
          <a:prstGeom prst="roundRect">
            <a:avLst/>
          </a:prstGeom>
          <a:solidFill>
            <a:srgbClr val="C8CDE5">
              <a:alpha val="60000"/>
            </a:srgbClr>
          </a:solidFill>
        </p:spPr>
        <p:txBody>
          <a:bodyPr wrap="square" tIns="36000" rtlCol="0" anchor="ctr">
            <a:noAutofit/>
          </a:bodyPr>
          <a:lstStyle/>
          <a:p>
            <a:r>
              <a:rPr lang="ja-JP" altLang="en-US" sz="1600" dirty="0" smtClean="0"/>
              <a:t>ポータブルタイプ</a:t>
            </a:r>
            <a:r>
              <a:rPr lang="ja-JP" altLang="en-US" sz="1100" dirty="0" smtClean="0"/>
              <a:t>（背負い式・キャリー式）</a:t>
            </a:r>
            <a:endParaRPr lang="ja-JP" altLang="en-US" sz="11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8517" y="1389296"/>
            <a:ext cx="4460662" cy="432000"/>
          </a:xfrm>
          <a:prstGeom prst="roundRect">
            <a:avLst/>
          </a:prstGeom>
          <a:solidFill>
            <a:srgbClr val="C8CDE5">
              <a:alpha val="60000"/>
            </a:srgbClr>
          </a:solidFill>
        </p:spPr>
        <p:txBody>
          <a:bodyPr wrap="square" tIns="36000" rtlCol="0" anchor="ctr">
            <a:noAutofit/>
          </a:bodyPr>
          <a:lstStyle/>
          <a:p>
            <a:r>
              <a:rPr lang="ja-JP" altLang="en-US" sz="1600" dirty="0"/>
              <a:t>蛇口直結型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8518" y="4260433"/>
            <a:ext cx="30545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バッテリー式で自由に持ち運び可能。</a:t>
            </a:r>
            <a:endParaRPr lang="en-US" altLang="ja-JP" sz="1050" dirty="0"/>
          </a:p>
          <a:p>
            <a:r>
              <a:rPr lang="ja-JP" altLang="en-US" sz="1050" dirty="0"/>
              <a:t>広いスペースの除菌や清掃用途で</a:t>
            </a:r>
            <a:endParaRPr lang="en-US" altLang="ja-JP" sz="1050" dirty="0"/>
          </a:p>
          <a:p>
            <a:r>
              <a:rPr lang="ja-JP" altLang="en-US" sz="1050" dirty="0"/>
              <a:t>幅広く活用したい場合に適する。</a:t>
            </a:r>
            <a:endParaRPr lang="en-US" altLang="ja-JP" sz="105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8517" y="1864781"/>
            <a:ext cx="3231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蛇口から直結して使用</a:t>
            </a:r>
            <a:r>
              <a:rPr lang="ja-JP" altLang="en-US" sz="1050" dirty="0" smtClean="0"/>
              <a:t>。施工</a:t>
            </a:r>
            <a:r>
              <a:rPr lang="ja-JP" altLang="en-US" sz="1050" dirty="0"/>
              <a:t>が</a:t>
            </a:r>
            <a:r>
              <a:rPr lang="ja-JP" altLang="en-US" sz="1050" dirty="0" smtClean="0"/>
              <a:t>出来ない</a:t>
            </a:r>
            <a:r>
              <a:rPr lang="ja-JP" altLang="en-US" sz="1050" dirty="0"/>
              <a:t>場合</a:t>
            </a:r>
            <a:r>
              <a:rPr lang="ja-JP" altLang="en-US" sz="1050" dirty="0" smtClean="0"/>
              <a:t>、</a:t>
            </a:r>
            <a:endParaRPr lang="en-US" altLang="ja-JP" sz="1050" dirty="0" smtClean="0"/>
          </a:p>
          <a:p>
            <a:r>
              <a:rPr lang="ja-JP" altLang="en-US" sz="1050" dirty="0" smtClean="0"/>
              <a:t>普段</a:t>
            </a:r>
            <a:r>
              <a:rPr lang="ja-JP" altLang="en-US" sz="1050" dirty="0"/>
              <a:t>からホースを使って清掃している場合に</a:t>
            </a:r>
            <a:r>
              <a:rPr lang="ja-JP" altLang="en-US" sz="1050" dirty="0" smtClean="0"/>
              <a:t>適する。</a:t>
            </a:r>
            <a:endParaRPr lang="en-US" altLang="ja-JP" sz="105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8518" y="4837514"/>
            <a:ext cx="2776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タンク容量</a:t>
            </a:r>
            <a:r>
              <a:rPr lang="en-US" altLang="ja-JP" sz="1000" dirty="0"/>
              <a:t>15ℓ</a:t>
            </a:r>
            <a:r>
              <a:rPr lang="ja-JP" altLang="en-US" sz="1000" dirty="0"/>
              <a:t>／</a:t>
            </a:r>
            <a:r>
              <a:rPr lang="en-US" altLang="ja-JP" sz="1000" dirty="0"/>
              <a:t>290×390×570</a:t>
            </a:r>
            <a:r>
              <a:rPr lang="ja-JP" altLang="en-US" sz="1000" dirty="0"/>
              <a:t>㎜</a:t>
            </a:r>
            <a:endParaRPr lang="en-US" altLang="ja-JP" sz="1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78517" y="2302998"/>
            <a:ext cx="2524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100V</a:t>
            </a:r>
            <a:r>
              <a:rPr lang="ja-JP" altLang="en-US" sz="1000" dirty="0"/>
              <a:t>電源使用／</a:t>
            </a:r>
            <a:r>
              <a:rPr lang="en-US" altLang="ja-JP" sz="1000" dirty="0"/>
              <a:t>435×325×285</a:t>
            </a:r>
            <a:r>
              <a:rPr lang="ja-JP" altLang="en-US" sz="1000" dirty="0"/>
              <a:t>㎜</a:t>
            </a:r>
            <a:endParaRPr lang="en-US" altLang="ja-JP" sz="1000" dirty="0"/>
          </a:p>
        </p:txBody>
      </p:sp>
      <p:cxnSp>
        <p:nvCxnSpPr>
          <p:cNvPr id="45" name="直線コネクタ 44"/>
          <p:cNvCxnSpPr/>
          <p:nvPr/>
        </p:nvCxnSpPr>
        <p:spPr>
          <a:xfrm>
            <a:off x="4953000" y="1389296"/>
            <a:ext cx="0" cy="524522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>
            <a:off x="200476" y="3642004"/>
            <a:ext cx="4637777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335" y="2574418"/>
            <a:ext cx="2268529" cy="1050105"/>
          </a:xfrm>
          <a:prstGeom prst="rect">
            <a:avLst/>
          </a:prstGeom>
        </p:spPr>
      </p:pic>
      <p:pic>
        <p:nvPicPr>
          <p:cNvPr id="50" name="図 49" descr="人, 立つ, 少し, 小さい が含まれている画像&#10;&#10;自動的に生成された説明">
            <a:extLst>
              <a:ext uri="{FF2B5EF4-FFF2-40B4-BE49-F238E27FC236}">
                <a16:creationId xmlns:a16="http://schemas.microsoft.com/office/drawing/2014/main" id="{14D6736E-F860-4241-BDA4-6DC0757AEE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8518" y="5248859"/>
            <a:ext cx="2321229" cy="1169754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278518" y="5305405"/>
            <a:ext cx="903002" cy="230832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/>
              <a:t>使用イメージ</a:t>
            </a:r>
            <a:endParaRPr lang="en-US" altLang="ja-JP" sz="9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974868" y="2918336"/>
            <a:ext cx="695840" cy="231315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/>
              <a:t>使用例</a:t>
            </a:r>
            <a:endParaRPr lang="en-US" altLang="ja-JP" sz="9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5461" y="827420"/>
            <a:ext cx="871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UFB</a:t>
            </a:r>
            <a:r>
              <a:rPr lang="ja-JP" altLang="en-US" dirty="0"/>
              <a:t>の導入方法は主に次の</a:t>
            </a:r>
            <a:r>
              <a:rPr lang="en-US" altLang="ja-JP" dirty="0"/>
              <a:t>3</a:t>
            </a:r>
            <a:r>
              <a:rPr lang="ja-JP" altLang="en-US" dirty="0"/>
              <a:t>通り</a:t>
            </a:r>
            <a:r>
              <a:rPr lang="ja-JP" altLang="en-US" sz="1100" dirty="0"/>
              <a:t>（お打合せ・現調を踏まえ、最適な方法をご提案致します）</a:t>
            </a:r>
            <a:endParaRPr lang="en-US" altLang="ja-JP" sz="11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102341" y="1389296"/>
            <a:ext cx="4466961" cy="432001"/>
          </a:xfrm>
          <a:prstGeom prst="roundRect">
            <a:avLst/>
          </a:prstGeom>
          <a:solidFill>
            <a:srgbClr val="C8CDE5">
              <a:alpha val="60000"/>
            </a:srgbClr>
          </a:solidFill>
        </p:spPr>
        <p:txBody>
          <a:bodyPr wrap="square" tIns="36000" rtlCol="0" anchor="ctr">
            <a:noAutofit/>
          </a:bodyPr>
          <a:lstStyle/>
          <a:p>
            <a:r>
              <a:rPr lang="ja-JP" altLang="en-US" sz="1600" dirty="0"/>
              <a:t>配管バイパス型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97016" y="1864781"/>
            <a:ext cx="28309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給水配管に</a:t>
            </a:r>
            <a:r>
              <a:rPr lang="ja-JP" altLang="en-US" sz="1050" dirty="0" smtClean="0"/>
              <a:t>バイパス方式で接続（施工が必要）。</a:t>
            </a:r>
            <a:endParaRPr lang="en-US" altLang="ja-JP" sz="1050" dirty="0" smtClean="0"/>
          </a:p>
          <a:p>
            <a:r>
              <a:rPr lang="ja-JP" altLang="en-US" sz="1050" dirty="0" smtClean="0"/>
              <a:t>流し水が</a:t>
            </a:r>
            <a:r>
              <a:rPr lang="en-US" altLang="ja-JP" sz="1050" dirty="0"/>
              <a:t>UFB</a:t>
            </a:r>
            <a:r>
              <a:rPr lang="ja-JP" altLang="en-US" sz="1050" dirty="0"/>
              <a:t>水となり常時効果</a:t>
            </a:r>
            <a:r>
              <a:rPr lang="ja-JP" altLang="en-US" sz="1050" dirty="0" smtClean="0"/>
              <a:t>を発揮する。導入後の負担をかけたくない場合に適する。</a:t>
            </a:r>
            <a:endParaRPr lang="en-US" altLang="ja-JP" sz="105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107437" y="2474243"/>
            <a:ext cx="2522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１００</a:t>
            </a:r>
            <a:r>
              <a:rPr lang="en-US" altLang="ja-JP" sz="1000" dirty="0"/>
              <a:t>V</a:t>
            </a:r>
            <a:r>
              <a:rPr lang="ja-JP" altLang="en-US" sz="1000" dirty="0"/>
              <a:t>電源</a:t>
            </a:r>
            <a:r>
              <a:rPr lang="ja-JP" altLang="en-US" sz="1000" dirty="0" smtClean="0"/>
              <a:t>使用</a:t>
            </a:r>
            <a:r>
              <a:rPr lang="ja-JP" altLang="en-US" sz="1000" dirty="0" smtClean="0"/>
              <a:t>／</a:t>
            </a:r>
            <a:r>
              <a:rPr lang="en-US" altLang="ja-JP" sz="1000" dirty="0"/>
              <a:t>435×325×285</a:t>
            </a:r>
            <a:r>
              <a:rPr lang="ja-JP" altLang="en-US" sz="1000" dirty="0"/>
              <a:t>㎜</a:t>
            </a:r>
            <a:endParaRPr lang="en-US" altLang="ja-JP" sz="1000" dirty="0"/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160" y="4013606"/>
            <a:ext cx="4237141" cy="672588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288" y="2903615"/>
            <a:ext cx="2768587" cy="1111946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5185862" y="2948727"/>
            <a:ext cx="697251" cy="231315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/>
              <a:t>使用例</a:t>
            </a:r>
            <a:endParaRPr lang="en-US" altLang="ja-JP" sz="9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107436" y="4837516"/>
            <a:ext cx="4461865" cy="1581098"/>
          </a:xfrm>
          <a:prstGeom prst="roundRect">
            <a:avLst>
              <a:gd name="adj" fmla="val 11738"/>
            </a:avLst>
          </a:prstGeo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電源不要のポンプレスタイプもラインアップ</a:t>
            </a:r>
            <a:r>
              <a:rPr lang="ja-JP" altLang="en-US" sz="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現在開発中</a:t>
            </a:r>
            <a:r>
              <a:rPr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189022" y="5933925"/>
            <a:ext cx="2489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電源不使用／</a:t>
            </a:r>
            <a:r>
              <a:rPr lang="en-US" altLang="ja-JP" sz="800" dirty="0">
                <a:latin typeface="+mn-ea"/>
              </a:rPr>
              <a:t>250×40×180</a:t>
            </a:r>
            <a:r>
              <a:rPr lang="ja-JP" altLang="en-US" sz="800" dirty="0">
                <a:latin typeface="+mn-ea"/>
              </a:rPr>
              <a:t>㎜ </a:t>
            </a:r>
            <a:endParaRPr lang="en-US" altLang="ja-JP" sz="800" dirty="0">
              <a:latin typeface="+mn-ea"/>
            </a:endParaRPr>
          </a:p>
          <a:p>
            <a:r>
              <a:rPr lang="en-US" altLang="ja-JP" sz="700" dirty="0" smtClean="0">
                <a:latin typeface="+mn-ea"/>
              </a:rPr>
              <a:t>※</a:t>
            </a:r>
            <a:r>
              <a:rPr lang="ja-JP" altLang="en-US" sz="700" dirty="0" smtClean="0">
                <a:latin typeface="+mn-ea"/>
              </a:rPr>
              <a:t>現在開発中の為、サイズは現状想定となります</a:t>
            </a:r>
            <a:endParaRPr lang="en-US" altLang="ja-JP" sz="700" dirty="0">
              <a:latin typeface="+mn-ea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189022" y="5200411"/>
            <a:ext cx="252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給水配管に取付（施工が必要）。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ポンプ設置が困難な場合に推奨。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水道圧・水流のみで</a:t>
            </a:r>
            <a:r>
              <a:rPr lang="en-US" altLang="ja-JP" sz="800" dirty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を発生させる。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泡数はポンプに比べ少ないが、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効果発揮には問題なし。</a:t>
            </a:r>
            <a:endParaRPr lang="en-US" altLang="ja-JP" sz="800" dirty="0">
              <a:latin typeface="+mn-ea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/>
          <a:stretch/>
        </p:blipFill>
        <p:spPr>
          <a:xfrm>
            <a:off x="8193360" y="5178405"/>
            <a:ext cx="1222917" cy="1136370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1993"/>
          <a:stretch/>
        </p:blipFill>
        <p:spPr>
          <a:xfrm>
            <a:off x="7259221" y="5628065"/>
            <a:ext cx="686398" cy="686398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7584766" y="5254003"/>
            <a:ext cx="923236" cy="215444"/>
          </a:xfrm>
          <a:prstGeom prst="homePlate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取付イメージ</a:t>
            </a:r>
            <a:endParaRPr lang="en-US" altLang="ja-JP" sz="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90" b="97619" l="3763" r="93280">
                        <a14:foregroundMark x1="75538" y1="51984" x2="75538" y2="519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777" y="1506945"/>
            <a:ext cx="1356524" cy="918935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90" b="97619" l="3763" r="93280">
                        <a14:foregroundMark x1="75538" y1="51984" x2="75538" y2="519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656" y="1506945"/>
            <a:ext cx="1356524" cy="9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UFB</a:t>
            </a:r>
            <a:r>
              <a:rPr lang="ja-JP" altLang="en-US" dirty="0" smtClean="0">
                <a:latin typeface="+mn-ea"/>
                <a:ea typeface="+mn-ea"/>
              </a:rPr>
              <a:t>活用展開例（飲食</a:t>
            </a:r>
            <a:r>
              <a:rPr lang="ja-JP" altLang="en-US" dirty="0">
                <a:latin typeface="+mn-ea"/>
                <a:ea typeface="+mn-ea"/>
              </a:rPr>
              <a:t>店</a:t>
            </a:r>
            <a:r>
              <a:rPr lang="ja-JP" altLang="en-US" dirty="0" smtClean="0">
                <a:latin typeface="+mn-ea"/>
                <a:ea typeface="+mn-ea"/>
              </a:rPr>
              <a:t>の例）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>
                <a:latin typeface="+mn-ea"/>
              </a:rPr>
              <a:pPr/>
              <a:t>3</a:t>
            </a:fld>
            <a:endParaRPr lang="ja-JP" altLang="en-US">
              <a:latin typeface="+mn-ea"/>
            </a:endParaRPr>
          </a:p>
        </p:txBody>
      </p:sp>
      <p:sp>
        <p:nvSpPr>
          <p:cNvPr id="200" name="角丸四角形 199"/>
          <p:cNvSpPr/>
          <p:nvPr/>
        </p:nvSpPr>
        <p:spPr>
          <a:xfrm>
            <a:off x="10471914" y="4483764"/>
            <a:ext cx="5783611" cy="1258741"/>
          </a:xfrm>
          <a:prstGeom prst="roundRect">
            <a:avLst>
              <a:gd name="adj" fmla="val 10904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ご参考</a:t>
            </a:r>
            <a:r>
              <a:rPr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】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食材洗浄</a:t>
            </a:r>
            <a:r>
              <a:rPr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・浸透性向上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11471706" y="5272763"/>
            <a:ext cx="2100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調味液の希釈水に</a:t>
            </a:r>
            <a:r>
              <a:rPr lang="en-US" altLang="ja-JP" sz="800" dirty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を活用することで、味が良く浸透するといわれている</a:t>
            </a:r>
            <a:endParaRPr lang="en-US" altLang="ja-JP" sz="800" dirty="0">
              <a:latin typeface="+mn-ea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11471706" y="4950263"/>
            <a:ext cx="2100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食材の洗浄に</a:t>
            </a:r>
            <a:r>
              <a:rPr lang="en-US" altLang="ja-JP" sz="800" dirty="0">
                <a:latin typeface="+mn-ea"/>
              </a:rPr>
              <a:t>UFB</a:t>
            </a:r>
            <a:r>
              <a:rPr lang="ja-JP" altLang="en-US" sz="800" dirty="0">
                <a:latin typeface="+mn-ea"/>
              </a:rPr>
              <a:t>を用いることで</a:t>
            </a:r>
            <a:r>
              <a:rPr lang="ja-JP" altLang="en-US" sz="800" dirty="0" smtClean="0">
                <a:latin typeface="+mn-ea"/>
              </a:rPr>
              <a:t>、より</a:t>
            </a:r>
            <a:r>
              <a:rPr lang="ja-JP" altLang="en-US" sz="800" dirty="0">
                <a:latin typeface="+mn-ea"/>
              </a:rPr>
              <a:t>効果的</a:t>
            </a:r>
            <a:r>
              <a:rPr lang="ja-JP" altLang="en-US" sz="800" dirty="0" smtClean="0">
                <a:latin typeface="+mn-ea"/>
              </a:rPr>
              <a:t>な洗浄が実現できるといわれている</a:t>
            </a:r>
            <a:endParaRPr lang="en-US" altLang="ja-JP" sz="800" dirty="0">
              <a:latin typeface="+mn-ea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13751809" y="5216950"/>
            <a:ext cx="220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/>
            <a:r>
              <a:rPr lang="en-US" altLang="ja-JP" sz="800" dirty="0" smtClean="0">
                <a:latin typeface="+mn-ea"/>
              </a:rPr>
              <a:t>※</a:t>
            </a:r>
            <a:r>
              <a:rPr lang="ja-JP" altLang="en-US" sz="800" dirty="0" smtClean="0">
                <a:latin typeface="+mn-ea"/>
              </a:rPr>
              <a:t>ポンプ</a:t>
            </a:r>
            <a:r>
              <a:rPr lang="ja-JP" altLang="en-US" sz="800" dirty="0">
                <a:latin typeface="+mn-ea"/>
              </a:rPr>
              <a:t>は食品用ではないため、導入時に</a:t>
            </a:r>
            <a:r>
              <a:rPr lang="ja-JP" altLang="en-US" sz="800" dirty="0" smtClean="0">
                <a:latin typeface="+mn-ea"/>
              </a:rPr>
              <a:t>は食品用</a:t>
            </a:r>
            <a:r>
              <a:rPr lang="ja-JP" altLang="en-US" sz="800" dirty="0">
                <a:latin typeface="+mn-ea"/>
              </a:rPr>
              <a:t>仕様の別注対応となります</a:t>
            </a:r>
            <a:endParaRPr lang="en-US" altLang="ja-JP" sz="800" dirty="0">
              <a:latin typeface="+mn-ea"/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13751809" y="4873552"/>
            <a:ext cx="1751056" cy="248692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00" dirty="0" smtClean="0">
                <a:latin typeface="+mn-ea"/>
              </a:rPr>
              <a:t>配管バイパス型</a:t>
            </a:r>
            <a:r>
              <a:rPr lang="ja-JP" altLang="en-US" sz="700" dirty="0" smtClean="0">
                <a:latin typeface="+mn-ea"/>
              </a:rPr>
              <a:t>（ポンプレスタイプ）</a:t>
            </a:r>
            <a:endParaRPr lang="en-US" altLang="ja-JP" sz="700" dirty="0">
              <a:latin typeface="+mn-ea"/>
            </a:endParaRPr>
          </a:p>
        </p:txBody>
      </p:sp>
      <p:pic>
        <p:nvPicPr>
          <p:cNvPr id="208" name="図 2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240" y="4749757"/>
            <a:ext cx="577707" cy="433281"/>
          </a:xfrm>
          <a:prstGeom prst="rect">
            <a:avLst/>
          </a:prstGeom>
        </p:spPr>
      </p:pic>
      <p:sp>
        <p:nvSpPr>
          <p:cNvPr id="228" name="角丸四角形吹き出し 227"/>
          <p:cNvSpPr/>
          <p:nvPr/>
        </p:nvSpPr>
        <p:spPr>
          <a:xfrm>
            <a:off x="13629782" y="4712609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>
                <a:latin typeface="+mn-ea"/>
              </a:rPr>
              <a:t>おすすめ</a:t>
            </a:r>
          </a:p>
        </p:txBody>
      </p:sp>
      <p:sp>
        <p:nvSpPr>
          <p:cNvPr id="67" name="角丸四角形 66"/>
          <p:cNvSpPr/>
          <p:nvPr/>
        </p:nvSpPr>
        <p:spPr>
          <a:xfrm>
            <a:off x="7641432" y="1875301"/>
            <a:ext cx="2115387" cy="1762292"/>
          </a:xfrm>
          <a:prstGeom prst="roundRect">
            <a:avLst>
              <a:gd name="adj" fmla="val 9981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ホール／床</a:t>
            </a:r>
            <a:endParaRPr kumimoji="1" lang="en-US" altLang="ja-JP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7775731" y="2234695"/>
            <a:ext cx="828000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洗浄・清掃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3074945" y="6234780"/>
            <a:ext cx="561386" cy="34052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尿石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除去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7775731" y="2599812"/>
            <a:ext cx="828000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除菌・消臭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grpSp>
        <p:nvGrpSpPr>
          <p:cNvPr id="71" name="グループ化 70"/>
          <p:cNvGrpSpPr>
            <a:grpSpLocks noChangeAspect="1"/>
          </p:cNvGrpSpPr>
          <p:nvPr/>
        </p:nvGrpSpPr>
        <p:grpSpPr>
          <a:xfrm>
            <a:off x="3039921" y="2103412"/>
            <a:ext cx="4993159" cy="3390420"/>
            <a:chOff x="2927648" y="1887854"/>
            <a:chExt cx="7248872" cy="4922078"/>
          </a:xfrm>
        </p:grpSpPr>
        <p:pic>
          <p:nvPicPr>
            <p:cNvPr id="72" name="Picture 2" descr="飲食店の施設と設備の配置図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6" t="1603" r="852" b="10268"/>
            <a:stretch/>
          </p:blipFill>
          <p:spPr bwMode="auto">
            <a:xfrm>
              <a:off x="2927648" y="1887854"/>
              <a:ext cx="7248872" cy="4922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正方形/長方形 72"/>
            <p:cNvSpPr/>
            <p:nvPr/>
          </p:nvSpPr>
          <p:spPr>
            <a:xfrm rot="16200000">
              <a:off x="7132579" y="3094192"/>
              <a:ext cx="409997" cy="57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8280276" y="2937144"/>
              <a:ext cx="720080" cy="548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7" name="正方形/長方形 76"/>
            <p:cNvSpPr/>
            <p:nvPr/>
          </p:nvSpPr>
          <p:spPr>
            <a:xfrm rot="16200000">
              <a:off x="7933701" y="3701381"/>
              <a:ext cx="637524" cy="86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7215316" y="2937144"/>
              <a:ext cx="720080" cy="548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7394446" y="4135015"/>
              <a:ext cx="1087224" cy="548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0" name="楕円 79"/>
            <p:cNvSpPr/>
            <p:nvPr/>
          </p:nvSpPr>
          <p:spPr>
            <a:xfrm>
              <a:off x="7304152" y="273913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1" name="楕円 80"/>
            <p:cNvSpPr/>
            <p:nvPr/>
          </p:nvSpPr>
          <p:spPr>
            <a:xfrm>
              <a:off x="7627216" y="273913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4" name="楕円 83"/>
            <p:cNvSpPr/>
            <p:nvPr/>
          </p:nvSpPr>
          <p:spPr>
            <a:xfrm>
              <a:off x="7304152" y="350376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5" name="楕円 84"/>
            <p:cNvSpPr/>
            <p:nvPr/>
          </p:nvSpPr>
          <p:spPr>
            <a:xfrm>
              <a:off x="7627216" y="350376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6" name="楕円 85"/>
            <p:cNvSpPr/>
            <p:nvPr/>
          </p:nvSpPr>
          <p:spPr>
            <a:xfrm>
              <a:off x="8396364" y="273913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7" name="楕円 86"/>
            <p:cNvSpPr/>
            <p:nvPr/>
          </p:nvSpPr>
          <p:spPr>
            <a:xfrm>
              <a:off x="8719428" y="273913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8" name="楕円 87"/>
            <p:cNvSpPr/>
            <p:nvPr/>
          </p:nvSpPr>
          <p:spPr>
            <a:xfrm>
              <a:off x="8396364" y="350376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9" name="楕円 88"/>
            <p:cNvSpPr/>
            <p:nvPr/>
          </p:nvSpPr>
          <p:spPr>
            <a:xfrm>
              <a:off x="8719428" y="350376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0" name="楕円 89"/>
            <p:cNvSpPr/>
            <p:nvPr/>
          </p:nvSpPr>
          <p:spPr>
            <a:xfrm>
              <a:off x="7522626" y="392665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1" name="楕円 90"/>
            <p:cNvSpPr/>
            <p:nvPr/>
          </p:nvSpPr>
          <p:spPr>
            <a:xfrm>
              <a:off x="7845690" y="392665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2" name="楕円 91"/>
            <p:cNvSpPr/>
            <p:nvPr/>
          </p:nvSpPr>
          <p:spPr>
            <a:xfrm>
              <a:off x="8162461" y="392665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3" name="楕円 92"/>
            <p:cNvSpPr/>
            <p:nvPr/>
          </p:nvSpPr>
          <p:spPr>
            <a:xfrm>
              <a:off x="7522626" y="472681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4" name="楕円 93"/>
            <p:cNvSpPr/>
            <p:nvPr/>
          </p:nvSpPr>
          <p:spPr>
            <a:xfrm>
              <a:off x="7845690" y="472681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5" name="正方形/長方形 94"/>
            <p:cNvSpPr/>
            <p:nvPr/>
          </p:nvSpPr>
          <p:spPr>
            <a:xfrm rot="16200000">
              <a:off x="6477731" y="4872310"/>
              <a:ext cx="223962" cy="86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6" name="楕円 95"/>
            <p:cNvSpPr/>
            <p:nvPr/>
          </p:nvSpPr>
          <p:spPr>
            <a:xfrm>
              <a:off x="8162461" y="472681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7" name="正方形/長方形 96"/>
            <p:cNvSpPr/>
            <p:nvPr/>
          </p:nvSpPr>
          <p:spPr>
            <a:xfrm rot="16200000">
              <a:off x="6763957" y="5119904"/>
              <a:ext cx="411900" cy="548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8" name="楕円 97"/>
            <p:cNvSpPr/>
            <p:nvPr/>
          </p:nvSpPr>
          <p:spPr>
            <a:xfrm>
              <a:off x="6493957" y="530275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9" name="楕円 98"/>
            <p:cNvSpPr/>
            <p:nvPr/>
          </p:nvSpPr>
          <p:spPr>
            <a:xfrm>
              <a:off x="7265857" y="530275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9015030" y="4160186"/>
              <a:ext cx="411900" cy="548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1" name="楕円 100"/>
            <p:cNvSpPr/>
            <p:nvPr/>
          </p:nvSpPr>
          <p:spPr>
            <a:xfrm>
              <a:off x="9103866" y="396217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2" name="楕円 101"/>
            <p:cNvSpPr/>
            <p:nvPr/>
          </p:nvSpPr>
          <p:spPr>
            <a:xfrm>
              <a:off x="9103866" y="472681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3" name="正方形/長方形 102"/>
            <p:cNvSpPr/>
            <p:nvPr/>
          </p:nvSpPr>
          <p:spPr>
            <a:xfrm rot="16200000">
              <a:off x="6763957" y="5783493"/>
              <a:ext cx="411900" cy="548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4" name="楕円 103"/>
            <p:cNvSpPr/>
            <p:nvPr/>
          </p:nvSpPr>
          <p:spPr>
            <a:xfrm>
              <a:off x="6493957" y="596634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5" name="楕円 104"/>
            <p:cNvSpPr/>
            <p:nvPr/>
          </p:nvSpPr>
          <p:spPr>
            <a:xfrm>
              <a:off x="7265857" y="596634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6" name="正方形/長方形 105"/>
            <p:cNvSpPr/>
            <p:nvPr/>
          </p:nvSpPr>
          <p:spPr>
            <a:xfrm rot="16200000">
              <a:off x="4796010" y="4074165"/>
              <a:ext cx="223962" cy="86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107" name="テキスト ボックス 106"/>
          <p:cNvSpPr txBox="1"/>
          <p:nvPr/>
        </p:nvSpPr>
        <p:spPr>
          <a:xfrm>
            <a:off x="8603732" y="2204170"/>
            <a:ext cx="115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堆積した汚れやべたつきを落とす</a:t>
            </a:r>
            <a:endParaRPr kumimoji="1" lang="ja-JP" altLang="en-US" sz="8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603732" y="2577146"/>
            <a:ext cx="1132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徹底した感染症対策</a:t>
            </a:r>
            <a:endParaRPr kumimoji="1" lang="en-US" altLang="ja-JP" sz="800" dirty="0" smtClean="0"/>
          </a:p>
          <a:p>
            <a:r>
              <a:rPr lang="ja-JP" altLang="en-US" sz="800" dirty="0"/>
              <a:t>蓄積</a:t>
            </a:r>
            <a:r>
              <a:rPr lang="ja-JP" altLang="en-US" sz="800" dirty="0" smtClean="0"/>
              <a:t>した臭いを軽減</a:t>
            </a:r>
            <a:endParaRPr kumimoji="1" lang="ja-JP" altLang="en-US" sz="8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877935" y="3195322"/>
            <a:ext cx="1160147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00" dirty="0" smtClean="0"/>
              <a:t>ポータブルタイプ</a:t>
            </a:r>
            <a:endParaRPr kumimoji="1" lang="en-US" altLang="ja-JP" sz="1000" dirty="0" smtClean="0"/>
          </a:p>
        </p:txBody>
      </p:sp>
      <p:cxnSp>
        <p:nvCxnSpPr>
          <p:cNvPr id="110" name="直線矢印コネクタ 109"/>
          <p:cNvCxnSpPr>
            <a:stCxn id="67" idx="1"/>
          </p:cNvCxnSpPr>
          <p:nvPr/>
        </p:nvCxnSpPr>
        <p:spPr>
          <a:xfrm flipH="1">
            <a:off x="7148376" y="2756447"/>
            <a:ext cx="493056" cy="37353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角丸四角形 110"/>
          <p:cNvSpPr/>
          <p:nvPr/>
        </p:nvSpPr>
        <p:spPr>
          <a:xfrm>
            <a:off x="7641432" y="3711481"/>
            <a:ext cx="2115387" cy="2057507"/>
          </a:xfrm>
          <a:prstGeom prst="roundRect">
            <a:avLst>
              <a:gd name="adj" fmla="val 10081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ホール／テーブル・</a:t>
            </a:r>
            <a:r>
              <a:rPr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椅子</a:t>
            </a:r>
            <a:endParaRPr lang="en-US" altLang="ja-JP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出入口付近（ドアノブ等）</a:t>
            </a:r>
            <a:endParaRPr kumimoji="1" lang="en-US" altLang="ja-JP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角丸四角形 111"/>
          <p:cNvSpPr/>
          <p:nvPr/>
        </p:nvSpPr>
        <p:spPr>
          <a:xfrm>
            <a:off x="7775731" y="4295759"/>
            <a:ext cx="828000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除菌・消臭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603731" y="4224669"/>
            <a:ext cx="115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不特定多数の人が触る箇所を除菌→徹底した感染症対策</a:t>
            </a:r>
            <a:endParaRPr kumimoji="1" lang="ja-JP" altLang="en-US" sz="8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877935" y="4904861"/>
            <a:ext cx="1160147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00" dirty="0" smtClean="0"/>
              <a:t>ポータブルタイプ</a:t>
            </a:r>
            <a:endParaRPr kumimoji="1" lang="en-US" altLang="ja-JP" sz="1000" dirty="0" smtClean="0"/>
          </a:p>
        </p:txBody>
      </p:sp>
      <p:sp>
        <p:nvSpPr>
          <p:cNvPr id="115" name="角丸四角形吹き出し 114"/>
          <p:cNvSpPr/>
          <p:nvPr/>
        </p:nvSpPr>
        <p:spPr>
          <a:xfrm>
            <a:off x="7781058" y="3032656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600" b="1" dirty="0" smtClean="0"/>
              <a:t>おすす</a:t>
            </a:r>
            <a:r>
              <a:rPr lang="ja-JP" altLang="en-US" sz="600" b="1" dirty="0"/>
              <a:t>め</a:t>
            </a:r>
            <a:endParaRPr kumimoji="1" lang="ja-JP" altLang="en-US" sz="600" b="1" dirty="0"/>
          </a:p>
        </p:txBody>
      </p:sp>
      <p:sp>
        <p:nvSpPr>
          <p:cNvPr id="116" name="角丸四角形吹き出し 115"/>
          <p:cNvSpPr/>
          <p:nvPr/>
        </p:nvSpPr>
        <p:spPr>
          <a:xfrm>
            <a:off x="7781058" y="4733267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600" b="1" dirty="0" smtClean="0"/>
              <a:t>おすす</a:t>
            </a:r>
            <a:r>
              <a:rPr lang="ja-JP" altLang="en-US" sz="600" b="1" dirty="0"/>
              <a:t>め</a:t>
            </a:r>
            <a:endParaRPr kumimoji="1" lang="ja-JP" altLang="en-US" sz="600" b="1" dirty="0"/>
          </a:p>
        </p:txBody>
      </p:sp>
      <p:cxnSp>
        <p:nvCxnSpPr>
          <p:cNvPr id="117" name="直線矢印コネクタ 116"/>
          <p:cNvCxnSpPr>
            <a:stCxn id="111" idx="1"/>
          </p:cNvCxnSpPr>
          <p:nvPr/>
        </p:nvCxnSpPr>
        <p:spPr>
          <a:xfrm flipH="1" flipV="1">
            <a:off x="7148376" y="3868379"/>
            <a:ext cx="493056" cy="87185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>
            <a:stCxn id="111" idx="1"/>
          </p:cNvCxnSpPr>
          <p:nvPr/>
        </p:nvCxnSpPr>
        <p:spPr>
          <a:xfrm flipH="1" flipV="1">
            <a:off x="7054694" y="4495563"/>
            <a:ext cx="586738" cy="24467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角丸四角形 118"/>
          <p:cNvSpPr/>
          <p:nvPr/>
        </p:nvSpPr>
        <p:spPr>
          <a:xfrm>
            <a:off x="2967031" y="5849826"/>
            <a:ext cx="6792856" cy="838479"/>
          </a:xfrm>
          <a:prstGeom prst="roundRect">
            <a:avLst>
              <a:gd name="adj" fmla="val 14693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トイレ／配管・便器</a:t>
            </a:r>
            <a:endParaRPr kumimoji="1" lang="en-US" altLang="ja-JP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0" name="角丸四角形 119"/>
          <p:cNvSpPr/>
          <p:nvPr/>
        </p:nvSpPr>
        <p:spPr>
          <a:xfrm>
            <a:off x="4638433" y="6234780"/>
            <a:ext cx="561386" cy="340527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除菌・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消臭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201201" y="6151128"/>
            <a:ext cx="120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悪臭・菌の巣窟である尿石が除去されることで衛生的な状態を保つ</a:t>
            </a:r>
            <a:endParaRPr kumimoji="1" lang="ja-JP" altLang="en-US" sz="800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587621" y="6248385"/>
            <a:ext cx="1118542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00" dirty="0" smtClean="0"/>
              <a:t>配管バイパス型</a:t>
            </a:r>
            <a:endParaRPr kumimoji="1" lang="en-US" altLang="ja-JP" sz="1000" dirty="0" smtClean="0"/>
          </a:p>
        </p:txBody>
      </p:sp>
      <p:sp>
        <p:nvSpPr>
          <p:cNvPr id="123" name="角丸四角形吹き出し 122"/>
          <p:cNvSpPr/>
          <p:nvPr/>
        </p:nvSpPr>
        <p:spPr>
          <a:xfrm>
            <a:off x="6488600" y="6065471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600" b="1" dirty="0" smtClean="0"/>
              <a:t>おすす</a:t>
            </a:r>
            <a:r>
              <a:rPr lang="ja-JP" altLang="en-US" sz="600" b="1" dirty="0"/>
              <a:t>め</a:t>
            </a:r>
            <a:endParaRPr kumimoji="1" lang="ja-JP" altLang="en-US" sz="600" b="1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643884" y="6151128"/>
            <a:ext cx="97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流し水を</a:t>
            </a:r>
            <a:r>
              <a:rPr lang="en-US" altLang="ja-JP" sz="800" dirty="0" smtClean="0"/>
              <a:t>UFB</a:t>
            </a:r>
            <a:r>
              <a:rPr lang="ja-JP" altLang="en-US" sz="800" dirty="0" smtClean="0"/>
              <a:t>水にするだけで、尿石詰まりを解消</a:t>
            </a:r>
            <a:endParaRPr kumimoji="1" lang="ja-JP" altLang="en-US" sz="800" dirty="0"/>
          </a:p>
        </p:txBody>
      </p:sp>
      <p:cxnSp>
        <p:nvCxnSpPr>
          <p:cNvPr id="126" name="直線矢印コネクタ 125"/>
          <p:cNvCxnSpPr>
            <a:stCxn id="119" idx="0"/>
          </p:cNvCxnSpPr>
          <p:nvPr/>
        </p:nvCxnSpPr>
        <p:spPr>
          <a:xfrm flipH="1" flipV="1">
            <a:off x="4817353" y="5051292"/>
            <a:ext cx="1546106" cy="79853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角丸四角形 126"/>
          <p:cNvSpPr/>
          <p:nvPr/>
        </p:nvSpPr>
        <p:spPr>
          <a:xfrm>
            <a:off x="157284" y="4926831"/>
            <a:ext cx="2712870" cy="1761473"/>
          </a:xfrm>
          <a:prstGeom prst="roundRect">
            <a:avLst>
              <a:gd name="adj" fmla="val 10234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トイレ／床</a:t>
            </a:r>
            <a:endParaRPr kumimoji="1" lang="en-US" altLang="ja-JP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8" name="角丸四角形 127"/>
          <p:cNvSpPr/>
          <p:nvPr/>
        </p:nvSpPr>
        <p:spPr>
          <a:xfrm>
            <a:off x="283680" y="5664698"/>
            <a:ext cx="828000" cy="324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除菌・消臭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1111681" y="5642032"/>
            <a:ext cx="181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清掃をしながら除菌・消臭が可能で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快適な空間を保つ</a:t>
            </a:r>
            <a:endParaRPr kumimoji="1" lang="ja-JP" altLang="en-US" sz="800" dirty="0"/>
          </a:p>
        </p:txBody>
      </p:sp>
      <p:sp>
        <p:nvSpPr>
          <p:cNvPr id="130" name="角丸四角形 129"/>
          <p:cNvSpPr/>
          <p:nvPr/>
        </p:nvSpPr>
        <p:spPr>
          <a:xfrm>
            <a:off x="284134" y="5267626"/>
            <a:ext cx="828000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洗浄・清掃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1111681" y="5261385"/>
            <a:ext cx="181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清掃に使用する水・洗剤量が大幅減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経済的・効率的に清掃が可能</a:t>
            </a:r>
            <a:endParaRPr kumimoji="1" lang="ja-JP" altLang="en-US" sz="800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95495" y="6221667"/>
            <a:ext cx="1159551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00" dirty="0" smtClean="0"/>
              <a:t>ポータブルタイプ</a:t>
            </a:r>
            <a:endParaRPr kumimoji="1" lang="en-US" altLang="ja-JP" sz="1000" dirty="0" smtClean="0"/>
          </a:p>
        </p:txBody>
      </p:sp>
      <p:sp>
        <p:nvSpPr>
          <p:cNvPr id="133" name="角丸四角形吹き出し 132"/>
          <p:cNvSpPr/>
          <p:nvPr/>
        </p:nvSpPr>
        <p:spPr>
          <a:xfrm>
            <a:off x="282973" y="6067170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600" b="1" dirty="0" smtClean="0"/>
              <a:t>おすす</a:t>
            </a:r>
            <a:r>
              <a:rPr lang="ja-JP" altLang="en-US" sz="600" b="1" dirty="0"/>
              <a:t>め</a:t>
            </a:r>
            <a:endParaRPr kumimoji="1" lang="ja-JP" altLang="en-US" sz="600" b="1" dirty="0"/>
          </a:p>
        </p:txBody>
      </p:sp>
      <p:cxnSp>
        <p:nvCxnSpPr>
          <p:cNvPr id="134" name="直線矢印コネクタ 133"/>
          <p:cNvCxnSpPr>
            <a:stCxn id="127" idx="3"/>
          </p:cNvCxnSpPr>
          <p:nvPr/>
        </p:nvCxnSpPr>
        <p:spPr>
          <a:xfrm flipV="1">
            <a:off x="2870154" y="4576526"/>
            <a:ext cx="1903042" cy="123104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角丸四角形 134"/>
          <p:cNvSpPr/>
          <p:nvPr/>
        </p:nvSpPr>
        <p:spPr>
          <a:xfrm>
            <a:off x="157284" y="3427263"/>
            <a:ext cx="2712870" cy="1411724"/>
          </a:xfrm>
          <a:prstGeom prst="roundRect">
            <a:avLst>
              <a:gd name="adj" fmla="val 1135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キッチン</a:t>
            </a:r>
            <a:r>
              <a:rPr kumimoji="1"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／流し・食洗機</a:t>
            </a:r>
            <a:endParaRPr kumimoji="1" lang="en-US" altLang="ja-JP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6" name="角丸四角形 135"/>
          <p:cNvSpPr/>
          <p:nvPr/>
        </p:nvSpPr>
        <p:spPr>
          <a:xfrm>
            <a:off x="284134" y="3826004"/>
            <a:ext cx="828000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洗浄・清掃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1111682" y="3733058"/>
            <a:ext cx="163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通常の水よりも洗浄力がアップ</a:t>
            </a:r>
            <a:endParaRPr kumimoji="1" lang="en-US" altLang="ja-JP" sz="800" dirty="0" smtClean="0"/>
          </a:p>
          <a:p>
            <a:r>
              <a:rPr lang="ja-JP" altLang="en-US" sz="800" dirty="0" smtClean="0"/>
              <a:t>副次的効果として、排水溝・グリストラップの油除去効果もある</a:t>
            </a:r>
            <a:endParaRPr kumimoji="1" lang="ja-JP" altLang="en-US" sz="8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401169" y="4367728"/>
            <a:ext cx="1159551" cy="273561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00" dirty="0" smtClean="0"/>
              <a:t>蛇口直結型</a:t>
            </a:r>
            <a:endParaRPr kumimoji="1" lang="en-US" altLang="ja-JP" sz="1000" dirty="0" smtClean="0"/>
          </a:p>
        </p:txBody>
      </p:sp>
      <p:sp>
        <p:nvSpPr>
          <p:cNvPr id="139" name="角丸四角形吹き出し 138"/>
          <p:cNvSpPr/>
          <p:nvPr/>
        </p:nvSpPr>
        <p:spPr>
          <a:xfrm>
            <a:off x="288647" y="4212264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600" b="1" dirty="0" smtClean="0"/>
              <a:t>おすす</a:t>
            </a:r>
            <a:r>
              <a:rPr lang="ja-JP" altLang="en-US" sz="600" b="1" dirty="0"/>
              <a:t>め</a:t>
            </a:r>
            <a:endParaRPr kumimoji="1" lang="ja-JP" altLang="en-US" sz="600" b="1" dirty="0"/>
          </a:p>
        </p:txBody>
      </p:sp>
      <p:pic>
        <p:nvPicPr>
          <p:cNvPr id="140" name="図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353" y="4222096"/>
            <a:ext cx="797143" cy="540000"/>
          </a:xfrm>
          <a:prstGeom prst="rect">
            <a:avLst/>
          </a:prstGeom>
        </p:spPr>
      </p:pic>
      <p:sp>
        <p:nvSpPr>
          <p:cNvPr id="141" name="角丸四角形 140"/>
          <p:cNvSpPr/>
          <p:nvPr/>
        </p:nvSpPr>
        <p:spPr>
          <a:xfrm>
            <a:off x="157284" y="1963503"/>
            <a:ext cx="2712870" cy="1375916"/>
          </a:xfrm>
          <a:prstGeom prst="roundRect">
            <a:avLst>
              <a:gd name="adj" fmla="val 1071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キッチン</a:t>
            </a:r>
            <a:r>
              <a:rPr kumimoji="1"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／ダクトフード・換気扇</a:t>
            </a:r>
            <a:endParaRPr kumimoji="1" lang="en-US" altLang="ja-JP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2" name="角丸四角形 141"/>
          <p:cNvSpPr/>
          <p:nvPr/>
        </p:nvSpPr>
        <p:spPr>
          <a:xfrm>
            <a:off x="284134" y="2302513"/>
            <a:ext cx="828000" cy="324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>
              <a:lnSpc>
                <a:spcPct val="130000"/>
              </a:lnSpc>
            </a:pPr>
            <a:r>
              <a:rPr kumimoji="1" lang="ja-JP" altLang="en-US" sz="1050" b="1" dirty="0" smtClean="0">
                <a:solidFill>
                  <a:schemeClr val="bg1"/>
                </a:solidFill>
              </a:rPr>
              <a:t>洗浄・清掃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1111681" y="2356973"/>
            <a:ext cx="1708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水だけで頑固な油汚れが落とせる</a:t>
            </a:r>
            <a:endParaRPr kumimoji="1" lang="ja-JP" altLang="en-US" sz="8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405217" y="2872498"/>
            <a:ext cx="1159551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00" dirty="0" smtClean="0"/>
              <a:t>ポータブルタイプ</a:t>
            </a:r>
            <a:endParaRPr kumimoji="1" lang="en-US" altLang="ja-JP" sz="1000" dirty="0" smtClean="0"/>
          </a:p>
        </p:txBody>
      </p:sp>
      <p:pic>
        <p:nvPicPr>
          <p:cNvPr id="145" name="図 1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 rot="120000">
            <a:off x="9064944" y="4697093"/>
            <a:ext cx="605383" cy="605383"/>
          </a:xfrm>
          <a:prstGeom prst="rect">
            <a:avLst/>
          </a:prstGeom>
        </p:spPr>
      </p:pic>
      <p:sp>
        <p:nvSpPr>
          <p:cNvPr id="146" name="角丸四角形吹き出し 145"/>
          <p:cNvSpPr/>
          <p:nvPr/>
        </p:nvSpPr>
        <p:spPr>
          <a:xfrm>
            <a:off x="292695" y="2718001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600" b="1" dirty="0" smtClean="0"/>
              <a:t>おすす</a:t>
            </a:r>
            <a:r>
              <a:rPr lang="ja-JP" altLang="en-US" sz="600" b="1" dirty="0"/>
              <a:t>め</a:t>
            </a:r>
            <a:endParaRPr kumimoji="1" lang="ja-JP" altLang="en-US" sz="600" b="1" dirty="0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8506290" y="5348607"/>
            <a:ext cx="1187858" cy="318801"/>
          </a:xfrm>
          <a:prstGeom prst="wedgeRoundRectCallout">
            <a:avLst>
              <a:gd name="adj1" fmla="val -56332"/>
              <a:gd name="adj2" fmla="val -20408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700" dirty="0" smtClean="0"/>
              <a:t>スプレーに移し替えてご使用いただくことも可能です</a:t>
            </a:r>
            <a:endParaRPr kumimoji="1" lang="en-US" altLang="ja-JP" sz="700" dirty="0" smtClean="0"/>
          </a:p>
        </p:txBody>
      </p:sp>
      <p:sp>
        <p:nvSpPr>
          <p:cNvPr id="149" name="角丸四角形 148"/>
          <p:cNvSpPr/>
          <p:nvPr/>
        </p:nvSpPr>
        <p:spPr>
          <a:xfrm>
            <a:off x="156656" y="839207"/>
            <a:ext cx="4660697" cy="998372"/>
          </a:xfrm>
          <a:prstGeom prst="roundRect">
            <a:avLst>
              <a:gd name="adj" fmla="val 13103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キッチン</a:t>
            </a:r>
            <a:r>
              <a:rPr kumimoji="1"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／排水溝・グリストラップ</a:t>
            </a:r>
            <a:endParaRPr kumimoji="1" lang="en-US" altLang="ja-JP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0" name="角丸四角形 149"/>
          <p:cNvSpPr/>
          <p:nvPr/>
        </p:nvSpPr>
        <p:spPr>
          <a:xfrm>
            <a:off x="281840" y="1257321"/>
            <a:ext cx="555361" cy="34052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</a:rPr>
              <a:t>洗浄・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</a:rPr>
              <a:t>清掃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pic>
        <p:nvPicPr>
          <p:cNvPr id="184" name="図 1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 rot="120000">
            <a:off x="4102700" y="1100444"/>
            <a:ext cx="605383" cy="605383"/>
          </a:xfrm>
          <a:prstGeom prst="rect">
            <a:avLst/>
          </a:prstGeom>
        </p:spPr>
      </p:pic>
      <p:sp>
        <p:nvSpPr>
          <p:cNvPr id="151" name="テキスト ボックス 150"/>
          <p:cNvSpPr txBox="1"/>
          <p:nvPr/>
        </p:nvSpPr>
        <p:spPr>
          <a:xfrm>
            <a:off x="794925" y="1196752"/>
            <a:ext cx="73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水だけで油汚れ・ヌメリが落とせる</a:t>
            </a:r>
            <a:endParaRPr kumimoji="1" lang="ja-JP" altLang="en-US" sz="800" dirty="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2899394" y="1328387"/>
            <a:ext cx="1159135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00" dirty="0" smtClean="0"/>
              <a:t>ポータブルタイプ</a:t>
            </a:r>
            <a:endParaRPr kumimoji="1" lang="en-US" altLang="ja-JP" sz="1000" dirty="0" smtClean="0"/>
          </a:p>
        </p:txBody>
      </p:sp>
      <p:sp>
        <p:nvSpPr>
          <p:cNvPr id="162" name="角丸四角形吹き出し 161"/>
          <p:cNvSpPr/>
          <p:nvPr/>
        </p:nvSpPr>
        <p:spPr>
          <a:xfrm>
            <a:off x="2873414" y="1152870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600" b="1" dirty="0" smtClean="0"/>
              <a:t>おすす</a:t>
            </a:r>
            <a:r>
              <a:rPr lang="ja-JP" altLang="en-US" sz="600" b="1" dirty="0"/>
              <a:t>め</a:t>
            </a:r>
            <a:endParaRPr kumimoji="1" lang="ja-JP" altLang="en-US" sz="600" b="1" dirty="0"/>
          </a:p>
        </p:txBody>
      </p:sp>
      <p:sp>
        <p:nvSpPr>
          <p:cNvPr id="163" name="角丸四角形 162"/>
          <p:cNvSpPr/>
          <p:nvPr/>
        </p:nvSpPr>
        <p:spPr>
          <a:xfrm>
            <a:off x="5025565" y="839207"/>
            <a:ext cx="4734322" cy="1001672"/>
          </a:xfrm>
          <a:prstGeom prst="roundRect">
            <a:avLst>
              <a:gd name="adj" fmla="val 13103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キッチン</a:t>
            </a:r>
            <a:r>
              <a:rPr kumimoji="1" lang="ja-JP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／床・作業台</a:t>
            </a:r>
            <a:endParaRPr kumimoji="1" lang="en-US" altLang="ja-JP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4" name="角丸四角形 163"/>
          <p:cNvSpPr/>
          <p:nvPr/>
        </p:nvSpPr>
        <p:spPr>
          <a:xfrm>
            <a:off x="5154142" y="1257321"/>
            <a:ext cx="555361" cy="34052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</a:rPr>
              <a:t>洗浄・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</a:rPr>
              <a:t>清掃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5707697" y="1196752"/>
            <a:ext cx="75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水だけで油汚れ・ヌメリが落とせる</a:t>
            </a:r>
            <a:endParaRPr kumimoji="1" lang="ja-JP" altLang="en-US" sz="800" dirty="0"/>
          </a:p>
        </p:txBody>
      </p:sp>
      <p:sp>
        <p:nvSpPr>
          <p:cNvPr id="166" name="角丸四角形 165"/>
          <p:cNvSpPr/>
          <p:nvPr/>
        </p:nvSpPr>
        <p:spPr>
          <a:xfrm>
            <a:off x="6460854" y="1257321"/>
            <a:ext cx="555361" cy="340527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</a:rPr>
              <a:t>除菌・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</a:rPr>
              <a:t>消臭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168" name="角丸四角形 167"/>
          <p:cNvSpPr/>
          <p:nvPr/>
        </p:nvSpPr>
        <p:spPr>
          <a:xfrm>
            <a:off x="1577162" y="1257321"/>
            <a:ext cx="555361" cy="340527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</a:rPr>
              <a:t>除菌・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</a:rPr>
              <a:t>消臭</a:t>
            </a:r>
            <a:endParaRPr kumimoji="1"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2080178" y="1196752"/>
            <a:ext cx="70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悪臭のもとになる菌を除去</a:t>
            </a:r>
            <a:endParaRPr kumimoji="1" lang="ja-JP" altLang="en-US" sz="800" dirty="0"/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7900491" y="6249352"/>
            <a:ext cx="981547" cy="273561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00" dirty="0" smtClean="0"/>
              <a:t>蛇口直結型</a:t>
            </a:r>
            <a:endParaRPr kumimoji="1" lang="en-US" altLang="ja-JP" sz="1000" dirty="0" smtClean="0"/>
          </a:p>
        </p:txBody>
      </p:sp>
      <p:sp>
        <p:nvSpPr>
          <p:cNvPr id="174" name="角丸四角形吹き出し 173"/>
          <p:cNvSpPr/>
          <p:nvPr/>
        </p:nvSpPr>
        <p:spPr>
          <a:xfrm>
            <a:off x="7802437" y="6065471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600" b="1" dirty="0" smtClean="0"/>
              <a:t>おすすめ</a:t>
            </a:r>
            <a:endParaRPr kumimoji="1" lang="ja-JP" altLang="en-US" sz="600" b="1" dirty="0"/>
          </a:p>
        </p:txBody>
      </p:sp>
      <p:pic>
        <p:nvPicPr>
          <p:cNvPr id="176" name="Picture 2" descr="食卓テーブルの除菌｜プロが教える除菌のポイント・コツ／キッチンアルペット｜サラヤ株式会社 家庭用製品情報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1" t="8210" r="1930" b="36350"/>
          <a:stretch/>
        </p:blipFill>
        <p:spPr bwMode="auto">
          <a:xfrm>
            <a:off x="7775442" y="5250042"/>
            <a:ext cx="626850" cy="4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図 1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 rot="120000">
            <a:off x="9063151" y="2964833"/>
            <a:ext cx="605383" cy="605383"/>
          </a:xfrm>
          <a:prstGeom prst="rect">
            <a:avLst/>
          </a:prstGeom>
        </p:spPr>
      </p:pic>
      <p:pic>
        <p:nvPicPr>
          <p:cNvPr id="181" name="図 18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 rot="120000">
            <a:off x="1764280" y="6024267"/>
            <a:ext cx="605383" cy="605383"/>
          </a:xfrm>
          <a:prstGeom prst="rect">
            <a:avLst/>
          </a:prstGeom>
        </p:spPr>
      </p:pic>
      <p:pic>
        <p:nvPicPr>
          <p:cNvPr id="183" name="図 1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 rot="120000">
            <a:off x="1739008" y="2643006"/>
            <a:ext cx="605383" cy="605383"/>
          </a:xfrm>
          <a:prstGeom prst="rect">
            <a:avLst/>
          </a:prstGeom>
        </p:spPr>
      </p:pic>
      <p:pic>
        <p:nvPicPr>
          <p:cNvPr id="191" name="図 19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333" r="27979" b="15278"/>
          <a:stretch/>
        </p:blipFill>
        <p:spPr>
          <a:xfrm rot="120000">
            <a:off x="9063152" y="1093692"/>
            <a:ext cx="605383" cy="605383"/>
          </a:xfrm>
          <a:prstGeom prst="rect">
            <a:avLst/>
          </a:prstGeom>
        </p:spPr>
      </p:pic>
      <p:sp>
        <p:nvSpPr>
          <p:cNvPr id="193" name="テキスト ボックス 192"/>
          <p:cNvSpPr txBox="1"/>
          <p:nvPr/>
        </p:nvSpPr>
        <p:spPr>
          <a:xfrm>
            <a:off x="7932773" y="1330402"/>
            <a:ext cx="1159135" cy="275495"/>
          </a:xfrm>
          <a:prstGeom prst="roundRect">
            <a:avLst>
              <a:gd name="adj" fmla="val 13590"/>
            </a:avLst>
          </a:prstGeom>
          <a:solidFill>
            <a:srgbClr val="C8CDE5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00" dirty="0" smtClean="0"/>
              <a:t>ポータブルタイプ</a:t>
            </a:r>
            <a:endParaRPr kumimoji="1" lang="en-US" altLang="ja-JP" sz="1000" dirty="0" smtClean="0"/>
          </a:p>
        </p:txBody>
      </p:sp>
      <p:sp>
        <p:nvSpPr>
          <p:cNvPr id="194" name="角丸四角形吹き出し 193"/>
          <p:cNvSpPr/>
          <p:nvPr/>
        </p:nvSpPr>
        <p:spPr>
          <a:xfrm>
            <a:off x="7906793" y="1154885"/>
            <a:ext cx="444073" cy="201489"/>
          </a:xfrm>
          <a:prstGeom prst="wedgeRoundRectCallout">
            <a:avLst>
              <a:gd name="adj1" fmla="val -8118"/>
              <a:gd name="adj2" fmla="val 7847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600" b="1" dirty="0" smtClean="0"/>
              <a:t>おすす</a:t>
            </a:r>
            <a:r>
              <a:rPr lang="ja-JP" altLang="en-US" sz="600" b="1" dirty="0"/>
              <a:t>め</a:t>
            </a:r>
            <a:endParaRPr kumimoji="1" lang="ja-JP" altLang="en-US" sz="600" b="1" dirty="0"/>
          </a:p>
        </p:txBody>
      </p:sp>
      <p:cxnSp>
        <p:nvCxnSpPr>
          <p:cNvPr id="196" name="直線矢印コネクタ 195"/>
          <p:cNvCxnSpPr>
            <a:stCxn id="163" idx="2"/>
          </p:cNvCxnSpPr>
          <p:nvPr/>
        </p:nvCxnSpPr>
        <p:spPr>
          <a:xfrm flipH="1">
            <a:off x="4996660" y="1840879"/>
            <a:ext cx="2396066" cy="134451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テキスト ボックス 196"/>
          <p:cNvSpPr txBox="1"/>
          <p:nvPr/>
        </p:nvSpPr>
        <p:spPr>
          <a:xfrm>
            <a:off x="7003114" y="1196752"/>
            <a:ext cx="88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スプレーに詰め替えればこまめに除菌可能</a:t>
            </a:r>
            <a:endParaRPr kumimoji="1" lang="ja-JP" altLang="en-US" sz="800" dirty="0"/>
          </a:p>
        </p:txBody>
      </p:sp>
      <p:cxnSp>
        <p:nvCxnSpPr>
          <p:cNvPr id="207" name="直線矢印コネクタ 206"/>
          <p:cNvCxnSpPr/>
          <p:nvPr/>
        </p:nvCxnSpPr>
        <p:spPr>
          <a:xfrm>
            <a:off x="3349811" y="1882298"/>
            <a:ext cx="597531" cy="108231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矢印コネクタ 208"/>
          <p:cNvCxnSpPr>
            <a:stCxn id="141" idx="3"/>
          </p:cNvCxnSpPr>
          <p:nvPr/>
        </p:nvCxnSpPr>
        <p:spPr>
          <a:xfrm>
            <a:off x="2870154" y="2651461"/>
            <a:ext cx="570678" cy="458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>
            <a:stCxn id="135" idx="3"/>
          </p:cNvCxnSpPr>
          <p:nvPr/>
        </p:nvCxnSpPr>
        <p:spPr>
          <a:xfrm flipV="1">
            <a:off x="2870154" y="3393949"/>
            <a:ext cx="609426" cy="73917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テキスト ボックス 210"/>
          <p:cNvSpPr txBox="1"/>
          <p:nvPr/>
        </p:nvSpPr>
        <p:spPr>
          <a:xfrm>
            <a:off x="2246909" y="4315708"/>
            <a:ext cx="79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 smtClean="0"/>
              <a:t>※</a:t>
            </a:r>
          </a:p>
          <a:p>
            <a:r>
              <a:rPr kumimoji="1" lang="ja-JP" altLang="en-US" sz="600" dirty="0" smtClean="0"/>
              <a:t>ポンプレスを</a:t>
            </a:r>
            <a:endParaRPr kumimoji="1" lang="en-US" altLang="ja-JP" sz="600" dirty="0" smtClean="0"/>
          </a:p>
          <a:p>
            <a:r>
              <a:rPr kumimoji="1" lang="ja-JP" altLang="en-US" sz="600" dirty="0" smtClean="0"/>
              <a:t>導入する方法</a:t>
            </a:r>
            <a:endParaRPr kumimoji="1" lang="en-US" altLang="ja-JP" sz="600" dirty="0" smtClean="0"/>
          </a:p>
          <a:p>
            <a:r>
              <a:rPr kumimoji="1" lang="ja-JP" altLang="en-US" sz="600" dirty="0" smtClean="0"/>
              <a:t>もございます</a:t>
            </a:r>
            <a:endParaRPr kumimoji="1" lang="ja-JP" altLang="en-US" sz="600" dirty="0"/>
          </a:p>
        </p:txBody>
      </p:sp>
      <p:pic>
        <p:nvPicPr>
          <p:cNvPr id="227" name="図 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117" y="6085549"/>
            <a:ext cx="7971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UFB</a:t>
            </a:r>
            <a:r>
              <a:rPr lang="ja-JP" altLang="en-US" smtClean="0"/>
              <a:t>導入によるメリット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8F98-B1E7-4492-8144-329D1D72962A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632520" y="1337531"/>
            <a:ext cx="2593504" cy="9361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経済的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32520" y="2875105"/>
            <a:ext cx="2593504" cy="9361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エコ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632520" y="4412680"/>
            <a:ext cx="2593504" cy="9361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感染症対策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05399" y="4509120"/>
            <a:ext cx="608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普段使用している水を</a:t>
            </a:r>
            <a:r>
              <a:rPr lang="en-US" altLang="ja-JP" sz="1400" dirty="0"/>
              <a:t>UFB</a:t>
            </a:r>
            <a:r>
              <a:rPr lang="ja-JP" altLang="en-US" sz="1400" dirty="0"/>
              <a:t>水にするだけで、除菌が可能に。</a:t>
            </a:r>
            <a:endParaRPr lang="en-US" altLang="ja-JP" sz="1400" dirty="0"/>
          </a:p>
          <a:p>
            <a:r>
              <a:rPr lang="ja-JP" altLang="en-US" sz="1400" dirty="0"/>
              <a:t>さらに、他の除菌剤と組み合せて使用すれば、薬剤の効果を安定化させ、</a:t>
            </a:r>
            <a:endParaRPr lang="en-US" altLang="ja-JP" sz="1400" dirty="0"/>
          </a:p>
          <a:p>
            <a:r>
              <a:rPr lang="ja-JP" altLang="en-US" sz="1400" dirty="0"/>
              <a:t>より確実な感染症対策が可能に。</a:t>
            </a:r>
            <a:endParaRPr lang="en-US" altLang="ja-JP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812" y="5822374"/>
            <a:ext cx="967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UFB</a:t>
            </a:r>
            <a:r>
              <a:rPr lang="ja-JP" altLang="en-US" sz="2000" b="1" dirty="0"/>
              <a:t>の導入によって、</a:t>
            </a:r>
            <a:r>
              <a:rPr lang="ja-JP" altLang="en-US" sz="2800" b="1" dirty="0"/>
              <a:t>一石三鳥</a:t>
            </a:r>
            <a:r>
              <a:rPr lang="ja-JP" altLang="en-US" sz="2000" b="1" dirty="0"/>
              <a:t>で</a:t>
            </a:r>
            <a:r>
              <a:rPr lang="ja-JP" altLang="en-US" sz="2800" b="1" dirty="0"/>
              <a:t>快適な空間づくり</a:t>
            </a:r>
            <a:r>
              <a:rPr lang="ja-JP" altLang="en-US" sz="2000" b="1" dirty="0"/>
              <a:t>を実現！</a:t>
            </a:r>
            <a:endParaRPr lang="en-US" altLang="ja-JP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05399" y="3083832"/>
            <a:ext cx="608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人や環境に悪影響を与える強い洗浄剤を使用せず、水と空気だけで高い洗浄効果を発揮するため</a:t>
            </a:r>
            <a:r>
              <a:rPr lang="ja-JP" altLang="en-US" sz="1400" dirty="0" smtClean="0"/>
              <a:t>、エコ</a:t>
            </a:r>
            <a:r>
              <a:rPr lang="ja-JP" altLang="en-US" sz="1400" dirty="0"/>
              <a:t>な洗浄・清掃が可能。</a:t>
            </a:r>
            <a:endParaRPr lang="en-US" altLang="ja-JP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05399" y="1436251"/>
            <a:ext cx="608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洗剤・薬剤・水の使用量が減るため、経済的。</a:t>
            </a:r>
            <a:endParaRPr lang="en-US" altLang="ja-JP" sz="1400" dirty="0"/>
          </a:p>
          <a:p>
            <a:r>
              <a:rPr lang="ja-JP" altLang="en-US" sz="1400" dirty="0"/>
              <a:t>特に尿石除去においては、薬剤の使用・尿石詰まりの緊急対応等がなくなり、</a:t>
            </a:r>
            <a:endParaRPr lang="en-US" altLang="ja-JP" sz="1400" dirty="0"/>
          </a:p>
          <a:p>
            <a:r>
              <a:rPr lang="ja-JP" altLang="en-US" sz="1400" dirty="0"/>
              <a:t>ランニングコストで圧倒的なメリットを発揮する。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67417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ユーザー定義 4">
      <a:majorFont>
        <a:latin typeface="BIZ UDPゴシック"/>
        <a:ea typeface="BIZ UD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5128</TotalTime>
  <Words>860</Words>
  <Application>Microsoft Office PowerPoint</Application>
  <PresentationFormat>A4 210 x 297 mm</PresentationFormat>
  <Paragraphs>142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BIZ UDPゴシック</vt:lpstr>
      <vt:lpstr>BIZ UDゴシック</vt:lpstr>
      <vt:lpstr>游ゴシック</vt:lpstr>
      <vt:lpstr>Arial</vt:lpstr>
      <vt:lpstr>Office テーマ</vt:lpstr>
      <vt:lpstr>ウルトラファインバブル（UFB） 活用のご提案</vt:lpstr>
      <vt:lpstr>UFBでできること</vt:lpstr>
      <vt:lpstr>UFBの導入方法</vt:lpstr>
      <vt:lpstr>UFB活用展開例（飲食店の例）</vt:lpstr>
      <vt:lpstr>UFB導入によるメリット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UFB_飲食店への活用_2020.12</dc:title>
  <dc:creator>井上 夕稀乃</dc:creator>
  <cp:lastModifiedBy>井上 夕稀乃</cp:lastModifiedBy>
  <cp:revision>71</cp:revision>
  <cp:lastPrinted>2020-09-08T01:26:29Z</cp:lastPrinted>
  <dcterms:created xsi:type="dcterms:W3CDTF">2020-09-04T06:12:24Z</dcterms:created>
  <dcterms:modified xsi:type="dcterms:W3CDTF">2020-12-17T13:16:39Z</dcterms:modified>
</cp:coreProperties>
</file>